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48" r:id="rId1"/>
  </p:sldMasterIdLst>
  <p:sldIdLst>
    <p:sldId id="256" r:id="rId2"/>
    <p:sldId id="257" r:id="rId3"/>
    <p:sldId id="258" r:id="rId4"/>
    <p:sldId id="298" r:id="rId5"/>
    <p:sldId id="262" r:id="rId6"/>
    <p:sldId id="283" r:id="rId7"/>
    <p:sldId id="264" r:id="rId8"/>
    <p:sldId id="265" r:id="rId9"/>
    <p:sldId id="266" r:id="rId10"/>
    <p:sldId id="267" r:id="rId11"/>
    <p:sldId id="280" r:id="rId12"/>
    <p:sldId id="281" r:id="rId13"/>
    <p:sldId id="269" r:id="rId14"/>
    <p:sldId id="277" r:id="rId15"/>
    <p:sldId id="270" r:id="rId16"/>
    <p:sldId id="271" r:id="rId17"/>
    <p:sldId id="284" r:id="rId18"/>
    <p:sldId id="272" r:id="rId19"/>
    <p:sldId id="273" r:id="rId20"/>
    <p:sldId id="274" r:id="rId21"/>
    <p:sldId id="275" r:id="rId22"/>
    <p:sldId id="276" r:id="rId23"/>
    <p:sldId id="282" r:id="rId24"/>
    <p:sldId id="285" r:id="rId25"/>
    <p:sldId id="286" r:id="rId26"/>
    <p:sldId id="287" r:id="rId27"/>
    <p:sldId id="297" r:id="rId28"/>
    <p:sldId id="288" r:id="rId29"/>
    <p:sldId id="289" r:id="rId30"/>
    <p:sldId id="291" r:id="rId31"/>
    <p:sldId id="292" r:id="rId32"/>
    <p:sldId id="293" r:id="rId33"/>
    <p:sldId id="294" r:id="rId34"/>
    <p:sldId id="295" r:id="rId35"/>
    <p:sldId id="296" r:id="rId3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9966FF"/>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نمط فاتح 3 - تميي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DFAE8D-5A72-4EDB-8FBF-B61E8E5FA9BF}" type="doc">
      <dgm:prSet loTypeId="urn:microsoft.com/office/officeart/2005/8/layout/cycle6" loCatId="cycle" qsTypeId="urn:microsoft.com/office/officeart/2005/8/quickstyle/3d3" qsCatId="3D" csTypeId="urn:microsoft.com/office/officeart/2005/8/colors/colorful1" csCatId="colorful" phldr="1"/>
      <dgm:spPr/>
      <dgm:t>
        <a:bodyPr/>
        <a:lstStyle/>
        <a:p>
          <a:pPr rtl="1"/>
          <a:endParaRPr lang="ar-IQ"/>
        </a:p>
      </dgm:t>
    </dgm:pt>
    <dgm:pt modelId="{90D31BCC-94F5-44DF-A245-BB15EE796168}">
      <dgm:prSet phldrT="[نص]" custT="1"/>
      <dgm:spPr>
        <a:solidFill>
          <a:srgbClr val="C00000"/>
        </a:solidFill>
      </dgm:spPr>
      <dgm:t>
        <a:bodyPr/>
        <a:lstStyle/>
        <a:p>
          <a:pPr rtl="1"/>
          <a:r>
            <a:rPr lang="ar-IQ" sz="2800" b="1" dirty="0" err="1" smtClean="0">
              <a:solidFill>
                <a:schemeClr val="tx1"/>
              </a:solidFill>
            </a:rPr>
            <a:t>محكات</a:t>
          </a:r>
          <a:r>
            <a:rPr lang="ar-IQ" sz="2800" b="1" dirty="0" smtClean="0">
              <a:solidFill>
                <a:schemeClr val="tx1"/>
              </a:solidFill>
            </a:rPr>
            <a:t> السلوك غير السوي</a:t>
          </a:r>
          <a:endParaRPr lang="ar-IQ" sz="2800" b="1" dirty="0">
            <a:solidFill>
              <a:schemeClr val="tx1"/>
            </a:solidFill>
          </a:endParaRPr>
        </a:p>
      </dgm:t>
    </dgm:pt>
    <dgm:pt modelId="{A7C9C2E8-7B91-427E-9954-DE55492323D6}" type="parTrans" cxnId="{00C0F999-E5BB-42CD-9B64-7D671A7A24FE}">
      <dgm:prSet/>
      <dgm:spPr/>
      <dgm:t>
        <a:bodyPr/>
        <a:lstStyle/>
        <a:p>
          <a:pPr rtl="1"/>
          <a:endParaRPr lang="ar-IQ"/>
        </a:p>
      </dgm:t>
    </dgm:pt>
    <dgm:pt modelId="{46332700-8A59-479F-99E4-394AE3EE0A50}" type="sibTrans" cxnId="{00C0F999-E5BB-42CD-9B64-7D671A7A24FE}">
      <dgm:prSet>
        <dgm:style>
          <a:lnRef idx="2">
            <a:schemeClr val="accent1"/>
          </a:lnRef>
          <a:fillRef idx="0">
            <a:schemeClr val="accent1"/>
          </a:fillRef>
          <a:effectRef idx="1">
            <a:schemeClr val="accent1"/>
          </a:effectRef>
          <a:fontRef idx="minor">
            <a:schemeClr val="tx1"/>
          </a:fontRef>
        </dgm:style>
      </dgm:prSet>
      <dgm:spPr>
        <a:ln/>
      </dgm:spPr>
      <dgm:t>
        <a:bodyPr/>
        <a:lstStyle/>
        <a:p>
          <a:pPr rtl="1"/>
          <a:endParaRPr lang="ar-IQ"/>
        </a:p>
      </dgm:t>
    </dgm:pt>
    <dgm:pt modelId="{B58EA4FD-A6B4-4B1F-9E0C-55E90DAC4568}">
      <dgm:prSet phldrT="[نص]" custT="1"/>
      <dgm:spPr>
        <a:solidFill>
          <a:srgbClr val="00B050"/>
        </a:solidFill>
      </dgm:spPr>
      <dgm:t>
        <a:bodyPr/>
        <a:lstStyle/>
        <a:p>
          <a:pPr rtl="1"/>
          <a:r>
            <a:rPr lang="ar-IQ" sz="2000" b="1" dirty="0" smtClean="0">
              <a:solidFill>
                <a:schemeClr val="tx1"/>
              </a:solidFill>
            </a:rPr>
            <a:t>قصور النشاط المعرفي</a:t>
          </a:r>
        </a:p>
        <a:p>
          <a:pPr rtl="1"/>
          <a:r>
            <a:rPr lang="ar-IQ" sz="2000" b="1" dirty="0" smtClean="0">
              <a:solidFill>
                <a:schemeClr val="tx1"/>
              </a:solidFill>
            </a:rPr>
            <a:t>( كإعاقة قدرات الاستدلال والإدراك والانتباه والاتصال ..الخ)</a:t>
          </a:r>
          <a:endParaRPr lang="ar-IQ" sz="2000" b="1" dirty="0">
            <a:solidFill>
              <a:schemeClr val="tx1"/>
            </a:solidFill>
          </a:endParaRPr>
        </a:p>
      </dgm:t>
    </dgm:pt>
    <dgm:pt modelId="{FE7FE5D9-D25E-4E76-AAC7-067BEA238E43}" type="parTrans" cxnId="{343AACB3-2629-4405-A6D4-5D02D694FE06}">
      <dgm:prSet/>
      <dgm:spPr/>
      <dgm:t>
        <a:bodyPr/>
        <a:lstStyle/>
        <a:p>
          <a:pPr rtl="1"/>
          <a:endParaRPr lang="ar-IQ"/>
        </a:p>
      </dgm:t>
    </dgm:pt>
    <dgm:pt modelId="{5EDE898C-87DB-4935-98BE-43314150B9F5}" type="sibTrans" cxnId="{343AACB3-2629-4405-A6D4-5D02D694FE06}">
      <dgm:prSet>
        <dgm:style>
          <a:lnRef idx="2">
            <a:schemeClr val="accent5"/>
          </a:lnRef>
          <a:fillRef idx="0">
            <a:schemeClr val="accent5"/>
          </a:fillRef>
          <a:effectRef idx="1">
            <a:schemeClr val="accent5"/>
          </a:effectRef>
          <a:fontRef idx="minor">
            <a:schemeClr val="tx1"/>
          </a:fontRef>
        </dgm:style>
      </dgm:prSet>
      <dgm:spPr/>
      <dgm:t>
        <a:bodyPr/>
        <a:lstStyle/>
        <a:p>
          <a:pPr rtl="1"/>
          <a:endParaRPr lang="ar-IQ"/>
        </a:p>
      </dgm:t>
    </dgm:pt>
    <dgm:pt modelId="{3AE7AB8E-F7B8-4EC8-BE45-D10E466C8997}">
      <dgm:prSet phldrT="[نص]" custT="1"/>
      <dgm:spPr>
        <a:solidFill>
          <a:srgbClr val="0070C0"/>
        </a:solidFill>
      </dgm:spPr>
      <dgm:t>
        <a:bodyPr/>
        <a:lstStyle/>
        <a:p>
          <a:pPr rtl="1"/>
          <a:r>
            <a:rPr lang="ar-IQ" sz="2000" b="1" smtClean="0">
              <a:solidFill>
                <a:schemeClr val="tx1"/>
              </a:solidFill>
            </a:rPr>
            <a:t>قصور السلوك الاجتماعي      ( انحراف السلوك بدرجة عالية عن التقاليد والعادات السائدة في المجتمع)</a:t>
          </a:r>
          <a:endParaRPr lang="ar-IQ" sz="2000" b="1" dirty="0">
            <a:solidFill>
              <a:schemeClr val="tx1"/>
            </a:solidFill>
          </a:endParaRPr>
        </a:p>
      </dgm:t>
    </dgm:pt>
    <dgm:pt modelId="{0449D474-6D11-4103-895E-D248E9632279}" type="parTrans" cxnId="{F5F02755-88A8-4F56-832E-E98016431233}">
      <dgm:prSet/>
      <dgm:spPr/>
      <dgm:t>
        <a:bodyPr/>
        <a:lstStyle/>
        <a:p>
          <a:pPr rtl="1"/>
          <a:endParaRPr lang="ar-IQ"/>
        </a:p>
      </dgm:t>
    </dgm:pt>
    <dgm:pt modelId="{4C811FC1-2969-43D7-97CA-8D16C5B947C1}" type="sibTrans" cxnId="{F5F02755-88A8-4F56-832E-E98016431233}">
      <dgm:prSet/>
      <dgm:spPr/>
      <dgm:t>
        <a:bodyPr/>
        <a:lstStyle/>
        <a:p>
          <a:pPr rtl="1"/>
          <a:endParaRPr lang="ar-IQ"/>
        </a:p>
      </dgm:t>
    </dgm:pt>
    <dgm:pt modelId="{58DD4788-231C-4428-BD87-63888E1EF84C}">
      <dgm:prSet phldrT="[نص]" custT="1"/>
      <dgm:spPr>
        <a:solidFill>
          <a:srgbClr val="9966FF"/>
        </a:solidFill>
      </dgm:spPr>
      <dgm:t>
        <a:bodyPr/>
        <a:lstStyle/>
        <a:p>
          <a:pPr rtl="1"/>
          <a:r>
            <a:rPr lang="ar-IQ" sz="2000" b="1" smtClean="0">
              <a:solidFill>
                <a:schemeClr val="tx1"/>
              </a:solidFill>
            </a:rPr>
            <a:t>الضيق الشديد والشعور بالأسى والقلق والغضب والتعبير عن تلك الانفعالات بطرق غير مناسبة</a:t>
          </a:r>
          <a:endParaRPr lang="ar-IQ" sz="2000" b="1" dirty="0">
            <a:solidFill>
              <a:schemeClr val="tx1"/>
            </a:solidFill>
          </a:endParaRPr>
        </a:p>
      </dgm:t>
    </dgm:pt>
    <dgm:pt modelId="{A9F3E6EF-1BAC-426B-B6BE-29F3A6D8BBEE}" type="parTrans" cxnId="{E45C9B7D-CF24-46E2-A950-F6AF79E9F703}">
      <dgm:prSet/>
      <dgm:spPr/>
      <dgm:t>
        <a:bodyPr/>
        <a:lstStyle/>
        <a:p>
          <a:pPr rtl="1"/>
          <a:endParaRPr lang="ar-IQ"/>
        </a:p>
      </dgm:t>
    </dgm:pt>
    <dgm:pt modelId="{20090779-E4D3-461E-8BEB-7A15612ED03B}" type="sibTrans" cxnId="{E45C9B7D-CF24-46E2-A950-F6AF79E9F703}">
      <dgm:prSet>
        <dgm:style>
          <a:lnRef idx="2">
            <a:schemeClr val="accent2"/>
          </a:lnRef>
          <a:fillRef idx="0">
            <a:schemeClr val="accent2"/>
          </a:fillRef>
          <a:effectRef idx="1">
            <a:schemeClr val="accent2"/>
          </a:effectRef>
          <a:fontRef idx="minor">
            <a:schemeClr val="tx1"/>
          </a:fontRef>
        </dgm:style>
      </dgm:prSet>
      <dgm:spPr/>
      <dgm:t>
        <a:bodyPr/>
        <a:lstStyle/>
        <a:p>
          <a:pPr rtl="1"/>
          <a:endParaRPr lang="ar-IQ"/>
        </a:p>
      </dgm:t>
    </dgm:pt>
    <dgm:pt modelId="{D389B055-AAB4-4473-A9E6-ED35D12741E6}">
      <dgm:prSet phldrT="[نص]" custT="1"/>
      <dgm:spPr>
        <a:solidFill>
          <a:srgbClr val="FFFF00"/>
        </a:solidFill>
      </dgm:spPr>
      <dgm:t>
        <a:bodyPr/>
        <a:lstStyle/>
        <a:p>
          <a:pPr rtl="1"/>
          <a:r>
            <a:rPr lang="ar-IQ" sz="2400" b="1" dirty="0" smtClean="0">
              <a:solidFill>
                <a:schemeClr val="tx1"/>
              </a:solidFill>
            </a:rPr>
            <a:t>قصور الحكم الذاتي        ( هو الانعدام التام للتحكم في السلوك)</a:t>
          </a:r>
          <a:endParaRPr lang="ar-IQ" sz="2400" b="1" dirty="0">
            <a:solidFill>
              <a:schemeClr val="tx1"/>
            </a:solidFill>
          </a:endParaRPr>
        </a:p>
      </dgm:t>
    </dgm:pt>
    <dgm:pt modelId="{B2137220-8E39-4957-80EB-39F1BFC8B7E7}" type="parTrans" cxnId="{45075321-01FE-4D9A-A062-7EBECF0076B2}">
      <dgm:prSet/>
      <dgm:spPr/>
      <dgm:t>
        <a:bodyPr/>
        <a:lstStyle/>
        <a:p>
          <a:pPr rtl="1"/>
          <a:endParaRPr lang="ar-IQ"/>
        </a:p>
      </dgm:t>
    </dgm:pt>
    <dgm:pt modelId="{76E9A05E-4908-4FFC-99F4-5DE27B6228B2}" type="sibTrans" cxnId="{45075321-01FE-4D9A-A062-7EBECF0076B2}">
      <dgm:prSet>
        <dgm:style>
          <a:lnRef idx="2">
            <a:schemeClr val="dk1"/>
          </a:lnRef>
          <a:fillRef idx="0">
            <a:schemeClr val="dk1"/>
          </a:fillRef>
          <a:effectRef idx="1">
            <a:schemeClr val="dk1"/>
          </a:effectRef>
          <a:fontRef idx="minor">
            <a:schemeClr val="tx1"/>
          </a:fontRef>
        </dgm:style>
      </dgm:prSet>
      <dgm:spPr/>
      <dgm:t>
        <a:bodyPr/>
        <a:lstStyle/>
        <a:p>
          <a:pPr rtl="1"/>
          <a:endParaRPr lang="ar-IQ">
            <a:ln>
              <a:solidFill>
                <a:srgbClr val="FF99FF"/>
              </a:solidFill>
            </a:ln>
          </a:endParaRPr>
        </a:p>
      </dgm:t>
    </dgm:pt>
    <dgm:pt modelId="{BD630C0D-B131-49DF-A98A-DD8A7417650A}" type="pres">
      <dgm:prSet presAssocID="{E4DFAE8D-5A72-4EDB-8FBF-B61E8E5FA9BF}" presName="cycle" presStyleCnt="0">
        <dgm:presLayoutVars>
          <dgm:dir/>
          <dgm:resizeHandles val="exact"/>
        </dgm:presLayoutVars>
      </dgm:prSet>
      <dgm:spPr/>
    </dgm:pt>
    <dgm:pt modelId="{BF2092C4-1560-4ED6-8A27-B570CA8B9AE6}" type="pres">
      <dgm:prSet presAssocID="{90D31BCC-94F5-44DF-A245-BB15EE796168}" presName="node" presStyleLbl="node1" presStyleIdx="0" presStyleCnt="5" custScaleX="143561">
        <dgm:presLayoutVars>
          <dgm:bulletEnabled val="1"/>
        </dgm:presLayoutVars>
      </dgm:prSet>
      <dgm:spPr/>
    </dgm:pt>
    <dgm:pt modelId="{9307A6B1-495A-45E3-827B-14AAC56B42CA}" type="pres">
      <dgm:prSet presAssocID="{90D31BCC-94F5-44DF-A245-BB15EE796168}" presName="spNode" presStyleCnt="0"/>
      <dgm:spPr/>
    </dgm:pt>
    <dgm:pt modelId="{A0E99B9E-B40B-4A28-81A4-7205DCE3E4B5}" type="pres">
      <dgm:prSet presAssocID="{46332700-8A59-479F-99E4-394AE3EE0A50}" presName="sibTrans" presStyleLbl="sibTrans1D1" presStyleIdx="0" presStyleCnt="5"/>
      <dgm:spPr/>
    </dgm:pt>
    <dgm:pt modelId="{284242F6-69E0-48E8-86E0-3E9D187A502C}" type="pres">
      <dgm:prSet presAssocID="{B58EA4FD-A6B4-4B1F-9E0C-55E90DAC4568}" presName="node" presStyleLbl="node1" presStyleIdx="1" presStyleCnt="5" custScaleX="149250">
        <dgm:presLayoutVars>
          <dgm:bulletEnabled val="1"/>
        </dgm:presLayoutVars>
      </dgm:prSet>
      <dgm:spPr/>
      <dgm:t>
        <a:bodyPr/>
        <a:lstStyle/>
        <a:p>
          <a:pPr rtl="1"/>
          <a:endParaRPr lang="ar-IQ"/>
        </a:p>
      </dgm:t>
    </dgm:pt>
    <dgm:pt modelId="{9EAF81EF-A19F-446F-9679-F7B91BD4A8AF}" type="pres">
      <dgm:prSet presAssocID="{B58EA4FD-A6B4-4B1F-9E0C-55E90DAC4568}" presName="spNode" presStyleCnt="0"/>
      <dgm:spPr/>
    </dgm:pt>
    <dgm:pt modelId="{58692AC0-EABD-4CFA-BE76-3E604E390F17}" type="pres">
      <dgm:prSet presAssocID="{5EDE898C-87DB-4935-98BE-43314150B9F5}" presName="sibTrans" presStyleLbl="sibTrans1D1" presStyleIdx="1" presStyleCnt="5"/>
      <dgm:spPr/>
    </dgm:pt>
    <dgm:pt modelId="{E7FFCD27-FD56-4725-87CF-FCC76962CD88}" type="pres">
      <dgm:prSet presAssocID="{3AE7AB8E-F7B8-4EC8-BE45-D10E466C8997}" presName="node" presStyleLbl="node1" presStyleIdx="2" presStyleCnt="5" custScaleX="138744">
        <dgm:presLayoutVars>
          <dgm:bulletEnabled val="1"/>
        </dgm:presLayoutVars>
      </dgm:prSet>
      <dgm:spPr/>
      <dgm:t>
        <a:bodyPr/>
        <a:lstStyle/>
        <a:p>
          <a:pPr rtl="1"/>
          <a:endParaRPr lang="ar-IQ"/>
        </a:p>
      </dgm:t>
    </dgm:pt>
    <dgm:pt modelId="{06FA41E0-8F7F-4372-9BF5-27C3D8856C3B}" type="pres">
      <dgm:prSet presAssocID="{3AE7AB8E-F7B8-4EC8-BE45-D10E466C8997}" presName="spNode" presStyleCnt="0"/>
      <dgm:spPr/>
    </dgm:pt>
    <dgm:pt modelId="{4B90A3D7-8571-46FC-BB47-815E20B3D53E}" type="pres">
      <dgm:prSet presAssocID="{4C811FC1-2969-43D7-97CA-8D16C5B947C1}" presName="sibTrans" presStyleLbl="sibTrans1D1" presStyleIdx="2" presStyleCnt="5"/>
      <dgm:spPr/>
    </dgm:pt>
    <dgm:pt modelId="{7BFA3DBE-0D86-4B67-A3B2-9BAA85702285}" type="pres">
      <dgm:prSet presAssocID="{58DD4788-231C-4428-BD87-63888E1EF84C}" presName="node" presStyleLbl="node1" presStyleIdx="3" presStyleCnt="5" custScaleX="134488">
        <dgm:presLayoutVars>
          <dgm:bulletEnabled val="1"/>
        </dgm:presLayoutVars>
      </dgm:prSet>
      <dgm:spPr/>
      <dgm:t>
        <a:bodyPr/>
        <a:lstStyle/>
        <a:p>
          <a:pPr rtl="1"/>
          <a:endParaRPr lang="ar-IQ"/>
        </a:p>
      </dgm:t>
    </dgm:pt>
    <dgm:pt modelId="{1330F636-44A5-4084-A279-E1BABB79E1FA}" type="pres">
      <dgm:prSet presAssocID="{58DD4788-231C-4428-BD87-63888E1EF84C}" presName="spNode" presStyleCnt="0"/>
      <dgm:spPr/>
    </dgm:pt>
    <dgm:pt modelId="{26D1F489-B1BB-47EF-9EDD-631E0BCBA063}" type="pres">
      <dgm:prSet presAssocID="{20090779-E4D3-461E-8BEB-7A15612ED03B}" presName="sibTrans" presStyleLbl="sibTrans1D1" presStyleIdx="3" presStyleCnt="5"/>
      <dgm:spPr/>
    </dgm:pt>
    <dgm:pt modelId="{CD68C433-40FA-4550-BAB5-FA9443E00474}" type="pres">
      <dgm:prSet presAssocID="{D389B055-AAB4-4473-A9E6-ED35D12741E6}" presName="node" presStyleLbl="node1" presStyleIdx="4" presStyleCnt="5" custScaleX="152893">
        <dgm:presLayoutVars>
          <dgm:bulletEnabled val="1"/>
        </dgm:presLayoutVars>
      </dgm:prSet>
      <dgm:spPr/>
    </dgm:pt>
    <dgm:pt modelId="{4B67BCC5-9D37-4655-8217-C5945A972E6E}" type="pres">
      <dgm:prSet presAssocID="{D389B055-AAB4-4473-A9E6-ED35D12741E6}" presName="spNode" presStyleCnt="0"/>
      <dgm:spPr/>
    </dgm:pt>
    <dgm:pt modelId="{C6B17068-005A-4154-9FFD-ACB2CB79CA09}" type="pres">
      <dgm:prSet presAssocID="{76E9A05E-4908-4FFC-99F4-5DE27B6228B2}" presName="sibTrans" presStyleLbl="sibTrans1D1" presStyleIdx="4" presStyleCnt="5"/>
      <dgm:spPr/>
    </dgm:pt>
  </dgm:ptLst>
  <dgm:cxnLst>
    <dgm:cxn modelId="{35D0E24E-BF22-4CED-88A4-26F23C41AEE4}" type="presOf" srcId="{D389B055-AAB4-4473-A9E6-ED35D12741E6}" destId="{CD68C433-40FA-4550-BAB5-FA9443E00474}" srcOrd="0" destOrd="0" presId="urn:microsoft.com/office/officeart/2005/8/layout/cycle6"/>
    <dgm:cxn modelId="{0368BD56-8977-4D9C-B453-EB26EE6B875B}" type="presOf" srcId="{20090779-E4D3-461E-8BEB-7A15612ED03B}" destId="{26D1F489-B1BB-47EF-9EDD-631E0BCBA063}" srcOrd="0" destOrd="0" presId="urn:microsoft.com/office/officeart/2005/8/layout/cycle6"/>
    <dgm:cxn modelId="{45075321-01FE-4D9A-A062-7EBECF0076B2}" srcId="{E4DFAE8D-5A72-4EDB-8FBF-B61E8E5FA9BF}" destId="{D389B055-AAB4-4473-A9E6-ED35D12741E6}" srcOrd="4" destOrd="0" parTransId="{B2137220-8E39-4957-80EB-39F1BFC8B7E7}" sibTransId="{76E9A05E-4908-4FFC-99F4-5DE27B6228B2}"/>
    <dgm:cxn modelId="{343AACB3-2629-4405-A6D4-5D02D694FE06}" srcId="{E4DFAE8D-5A72-4EDB-8FBF-B61E8E5FA9BF}" destId="{B58EA4FD-A6B4-4B1F-9E0C-55E90DAC4568}" srcOrd="1" destOrd="0" parTransId="{FE7FE5D9-D25E-4E76-AAC7-067BEA238E43}" sibTransId="{5EDE898C-87DB-4935-98BE-43314150B9F5}"/>
    <dgm:cxn modelId="{1841BC89-73D0-4F54-BB3A-04D6122FF315}" type="presOf" srcId="{90D31BCC-94F5-44DF-A245-BB15EE796168}" destId="{BF2092C4-1560-4ED6-8A27-B570CA8B9AE6}" srcOrd="0" destOrd="0" presId="urn:microsoft.com/office/officeart/2005/8/layout/cycle6"/>
    <dgm:cxn modelId="{4F5C5012-7663-466C-8181-D1E2EE44139D}" type="presOf" srcId="{5EDE898C-87DB-4935-98BE-43314150B9F5}" destId="{58692AC0-EABD-4CFA-BE76-3E604E390F17}" srcOrd="0" destOrd="0" presId="urn:microsoft.com/office/officeart/2005/8/layout/cycle6"/>
    <dgm:cxn modelId="{2BBF0B24-AD1A-489E-8EF7-FE6A2A118AEC}" type="presOf" srcId="{58DD4788-231C-4428-BD87-63888E1EF84C}" destId="{7BFA3DBE-0D86-4B67-A3B2-9BAA85702285}" srcOrd="0" destOrd="0" presId="urn:microsoft.com/office/officeart/2005/8/layout/cycle6"/>
    <dgm:cxn modelId="{E45C9B7D-CF24-46E2-A950-F6AF79E9F703}" srcId="{E4DFAE8D-5A72-4EDB-8FBF-B61E8E5FA9BF}" destId="{58DD4788-231C-4428-BD87-63888E1EF84C}" srcOrd="3" destOrd="0" parTransId="{A9F3E6EF-1BAC-426B-B6BE-29F3A6D8BBEE}" sibTransId="{20090779-E4D3-461E-8BEB-7A15612ED03B}"/>
    <dgm:cxn modelId="{632C9274-C47C-4845-9A11-0AA87575EBFB}" type="presOf" srcId="{B58EA4FD-A6B4-4B1F-9E0C-55E90DAC4568}" destId="{284242F6-69E0-48E8-86E0-3E9D187A502C}" srcOrd="0" destOrd="0" presId="urn:microsoft.com/office/officeart/2005/8/layout/cycle6"/>
    <dgm:cxn modelId="{85CFBDB9-6960-4122-98A9-A3AF087D358C}" type="presOf" srcId="{E4DFAE8D-5A72-4EDB-8FBF-B61E8E5FA9BF}" destId="{BD630C0D-B131-49DF-A98A-DD8A7417650A}" srcOrd="0" destOrd="0" presId="urn:microsoft.com/office/officeart/2005/8/layout/cycle6"/>
    <dgm:cxn modelId="{95C64BCF-4255-498C-969A-43FE3C22D8BE}" type="presOf" srcId="{46332700-8A59-479F-99E4-394AE3EE0A50}" destId="{A0E99B9E-B40B-4A28-81A4-7205DCE3E4B5}" srcOrd="0" destOrd="0" presId="urn:microsoft.com/office/officeart/2005/8/layout/cycle6"/>
    <dgm:cxn modelId="{58FE5929-674A-48EE-A6E2-37092ABBE7A6}" type="presOf" srcId="{4C811FC1-2969-43D7-97CA-8D16C5B947C1}" destId="{4B90A3D7-8571-46FC-BB47-815E20B3D53E}" srcOrd="0" destOrd="0" presId="urn:microsoft.com/office/officeart/2005/8/layout/cycle6"/>
    <dgm:cxn modelId="{F5F02755-88A8-4F56-832E-E98016431233}" srcId="{E4DFAE8D-5A72-4EDB-8FBF-B61E8E5FA9BF}" destId="{3AE7AB8E-F7B8-4EC8-BE45-D10E466C8997}" srcOrd="2" destOrd="0" parTransId="{0449D474-6D11-4103-895E-D248E9632279}" sibTransId="{4C811FC1-2969-43D7-97CA-8D16C5B947C1}"/>
    <dgm:cxn modelId="{938A065D-1C46-4797-A814-5E1290102E53}" type="presOf" srcId="{76E9A05E-4908-4FFC-99F4-5DE27B6228B2}" destId="{C6B17068-005A-4154-9FFD-ACB2CB79CA09}" srcOrd="0" destOrd="0" presId="urn:microsoft.com/office/officeart/2005/8/layout/cycle6"/>
    <dgm:cxn modelId="{00C0F999-E5BB-42CD-9B64-7D671A7A24FE}" srcId="{E4DFAE8D-5A72-4EDB-8FBF-B61E8E5FA9BF}" destId="{90D31BCC-94F5-44DF-A245-BB15EE796168}" srcOrd="0" destOrd="0" parTransId="{A7C9C2E8-7B91-427E-9954-DE55492323D6}" sibTransId="{46332700-8A59-479F-99E4-394AE3EE0A50}"/>
    <dgm:cxn modelId="{16D8024C-C5CA-40C5-81EF-808D2284F86A}" type="presOf" srcId="{3AE7AB8E-F7B8-4EC8-BE45-D10E466C8997}" destId="{E7FFCD27-FD56-4725-87CF-FCC76962CD88}" srcOrd="0" destOrd="0" presId="urn:microsoft.com/office/officeart/2005/8/layout/cycle6"/>
    <dgm:cxn modelId="{88C9713E-C52C-4756-869C-295AEA0FC260}" type="presParOf" srcId="{BD630C0D-B131-49DF-A98A-DD8A7417650A}" destId="{BF2092C4-1560-4ED6-8A27-B570CA8B9AE6}" srcOrd="0" destOrd="0" presId="urn:microsoft.com/office/officeart/2005/8/layout/cycle6"/>
    <dgm:cxn modelId="{57265704-D2AB-4A7C-ACD5-BE2667A1E10C}" type="presParOf" srcId="{BD630C0D-B131-49DF-A98A-DD8A7417650A}" destId="{9307A6B1-495A-45E3-827B-14AAC56B42CA}" srcOrd="1" destOrd="0" presId="urn:microsoft.com/office/officeart/2005/8/layout/cycle6"/>
    <dgm:cxn modelId="{0D8A1530-A55D-46A4-9B4E-C95CBAB863C7}" type="presParOf" srcId="{BD630C0D-B131-49DF-A98A-DD8A7417650A}" destId="{A0E99B9E-B40B-4A28-81A4-7205DCE3E4B5}" srcOrd="2" destOrd="0" presId="urn:microsoft.com/office/officeart/2005/8/layout/cycle6"/>
    <dgm:cxn modelId="{27803303-6BFC-4EF0-ACEC-65C18A1E280B}" type="presParOf" srcId="{BD630C0D-B131-49DF-A98A-DD8A7417650A}" destId="{284242F6-69E0-48E8-86E0-3E9D187A502C}" srcOrd="3" destOrd="0" presId="urn:microsoft.com/office/officeart/2005/8/layout/cycle6"/>
    <dgm:cxn modelId="{8E21A51E-7567-46F6-B511-02853EED79EE}" type="presParOf" srcId="{BD630C0D-B131-49DF-A98A-DD8A7417650A}" destId="{9EAF81EF-A19F-446F-9679-F7B91BD4A8AF}" srcOrd="4" destOrd="0" presId="urn:microsoft.com/office/officeart/2005/8/layout/cycle6"/>
    <dgm:cxn modelId="{951483F7-4409-413E-A348-9BE190EAA9F7}" type="presParOf" srcId="{BD630C0D-B131-49DF-A98A-DD8A7417650A}" destId="{58692AC0-EABD-4CFA-BE76-3E604E390F17}" srcOrd="5" destOrd="0" presId="urn:microsoft.com/office/officeart/2005/8/layout/cycle6"/>
    <dgm:cxn modelId="{C018B05F-C7C7-4A2A-AB8E-EB168641DD76}" type="presParOf" srcId="{BD630C0D-B131-49DF-A98A-DD8A7417650A}" destId="{E7FFCD27-FD56-4725-87CF-FCC76962CD88}" srcOrd="6" destOrd="0" presId="urn:microsoft.com/office/officeart/2005/8/layout/cycle6"/>
    <dgm:cxn modelId="{8CB8BC2B-7939-4B87-A758-A6F429E22A23}" type="presParOf" srcId="{BD630C0D-B131-49DF-A98A-DD8A7417650A}" destId="{06FA41E0-8F7F-4372-9BF5-27C3D8856C3B}" srcOrd="7" destOrd="0" presId="urn:microsoft.com/office/officeart/2005/8/layout/cycle6"/>
    <dgm:cxn modelId="{2B5667E4-0328-4A52-8D74-4046F5629D2E}" type="presParOf" srcId="{BD630C0D-B131-49DF-A98A-DD8A7417650A}" destId="{4B90A3D7-8571-46FC-BB47-815E20B3D53E}" srcOrd="8" destOrd="0" presId="urn:microsoft.com/office/officeart/2005/8/layout/cycle6"/>
    <dgm:cxn modelId="{43B87A20-A051-493A-8BFA-E59CD74059F0}" type="presParOf" srcId="{BD630C0D-B131-49DF-A98A-DD8A7417650A}" destId="{7BFA3DBE-0D86-4B67-A3B2-9BAA85702285}" srcOrd="9" destOrd="0" presId="urn:microsoft.com/office/officeart/2005/8/layout/cycle6"/>
    <dgm:cxn modelId="{4FBAE85A-5136-4988-BEDB-29DABFEF0CCD}" type="presParOf" srcId="{BD630C0D-B131-49DF-A98A-DD8A7417650A}" destId="{1330F636-44A5-4084-A279-E1BABB79E1FA}" srcOrd="10" destOrd="0" presId="urn:microsoft.com/office/officeart/2005/8/layout/cycle6"/>
    <dgm:cxn modelId="{A97ABE9F-C229-4307-AB25-1F32CDEFC0E0}" type="presParOf" srcId="{BD630C0D-B131-49DF-A98A-DD8A7417650A}" destId="{26D1F489-B1BB-47EF-9EDD-631E0BCBA063}" srcOrd="11" destOrd="0" presId="urn:microsoft.com/office/officeart/2005/8/layout/cycle6"/>
    <dgm:cxn modelId="{47573343-5716-4B71-9F9E-21DD9CCDDDE4}" type="presParOf" srcId="{BD630C0D-B131-49DF-A98A-DD8A7417650A}" destId="{CD68C433-40FA-4550-BAB5-FA9443E00474}" srcOrd="12" destOrd="0" presId="urn:microsoft.com/office/officeart/2005/8/layout/cycle6"/>
    <dgm:cxn modelId="{70CDD0E6-7A73-4A55-A8A9-8ABCCFBE6C36}" type="presParOf" srcId="{BD630C0D-B131-49DF-A98A-DD8A7417650A}" destId="{4B67BCC5-9D37-4655-8217-C5945A972E6E}" srcOrd="13" destOrd="0" presId="urn:microsoft.com/office/officeart/2005/8/layout/cycle6"/>
    <dgm:cxn modelId="{ACF63FF4-A5D0-486B-8085-29BC76C1E0AB}" type="presParOf" srcId="{BD630C0D-B131-49DF-A98A-DD8A7417650A}" destId="{C6B17068-005A-4154-9FFD-ACB2CB79CA09}" srcOrd="14" destOrd="0" presId="urn:microsoft.com/office/officeart/2005/8/layout/cycle6"/>
  </dgm:cxnLst>
  <dgm:bg>
    <a:solidFill>
      <a:schemeClr val="accent3">
        <a:lumMod val="75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5F6346-A4F1-4BEE-BB89-EA91B49198C8}" type="doc">
      <dgm:prSet loTypeId="urn:microsoft.com/office/officeart/2005/8/layout/vList6" loCatId="list" qsTypeId="urn:microsoft.com/office/officeart/2005/8/quickstyle/simple1" qsCatId="simple" csTypeId="urn:microsoft.com/office/officeart/2005/8/colors/accent1_2" csCatId="accent1" phldr="1"/>
      <dgm:spPr/>
      <dgm:t>
        <a:bodyPr/>
        <a:lstStyle/>
        <a:p>
          <a:pPr rtl="1"/>
          <a:endParaRPr lang="ar-IQ"/>
        </a:p>
      </dgm:t>
    </dgm:pt>
    <dgm:pt modelId="{F8B21BB0-5EE1-42D5-B565-61CAADAF6D01}">
      <dgm:prSet phldrT="[نص]" custT="1"/>
      <dgm:spPr/>
      <dgm:t>
        <a:bodyPr/>
        <a:lstStyle/>
        <a:p>
          <a:pPr rtl="1"/>
          <a:r>
            <a:rPr lang="ar-IQ" sz="3600" b="1" dirty="0" smtClean="0">
              <a:solidFill>
                <a:schemeClr val="tx1"/>
              </a:solidFill>
            </a:rPr>
            <a:t>أساليب لزيادة السلوك المرغوب فيه</a:t>
          </a:r>
          <a:endParaRPr lang="ar-IQ" sz="3600" dirty="0">
            <a:solidFill>
              <a:schemeClr val="tx1"/>
            </a:solidFill>
          </a:endParaRPr>
        </a:p>
      </dgm:t>
    </dgm:pt>
    <dgm:pt modelId="{54A3B8E3-3B26-452C-A1CD-E4D72956DC77}" type="parTrans" cxnId="{630CF925-DE31-4438-BEE6-2D0C8662279E}">
      <dgm:prSet/>
      <dgm:spPr/>
      <dgm:t>
        <a:bodyPr/>
        <a:lstStyle/>
        <a:p>
          <a:pPr rtl="1"/>
          <a:endParaRPr lang="ar-IQ"/>
        </a:p>
      </dgm:t>
    </dgm:pt>
    <dgm:pt modelId="{AEB6B922-8591-428C-B354-19EA5FD8A0B6}" type="sibTrans" cxnId="{630CF925-DE31-4438-BEE6-2D0C8662279E}">
      <dgm:prSet/>
      <dgm:spPr/>
      <dgm:t>
        <a:bodyPr/>
        <a:lstStyle/>
        <a:p>
          <a:pPr rtl="1"/>
          <a:endParaRPr lang="ar-IQ"/>
        </a:p>
      </dgm:t>
    </dgm:pt>
    <dgm:pt modelId="{4EEF37A7-037D-45CA-BD96-C3FF0735C6AC}">
      <dgm:prSet phldrT="[نص]" custT="1"/>
      <dgm:spPr/>
      <dgm:t>
        <a:bodyPr/>
        <a:lstStyle/>
        <a:p>
          <a:pPr algn="r" rtl="1"/>
          <a:r>
            <a:rPr lang="ar-IQ" sz="2400" b="1" dirty="0" smtClean="0"/>
            <a:t>التعزيز. تشكيل السلوك، ضبط المثير، التسلسل، </a:t>
          </a:r>
          <a:r>
            <a:rPr lang="ar-IQ" sz="2400" b="1" dirty="0" err="1" smtClean="0"/>
            <a:t>النمذجة</a:t>
          </a:r>
          <a:r>
            <a:rPr lang="ar-IQ" sz="2400" b="1" dirty="0" smtClean="0"/>
            <a:t>، </a:t>
          </a:r>
          <a:r>
            <a:rPr lang="ar-IQ" sz="2400" b="1" dirty="0" err="1" smtClean="0"/>
            <a:t>التعمييم</a:t>
          </a:r>
          <a:r>
            <a:rPr lang="ar-IQ" sz="2400" b="1" dirty="0" smtClean="0"/>
            <a:t>، التمييز، التلقين.</a:t>
          </a:r>
          <a:endParaRPr lang="ar-IQ" sz="2400" dirty="0"/>
        </a:p>
      </dgm:t>
    </dgm:pt>
    <dgm:pt modelId="{4D8B24FB-AD63-4576-8B3D-EB2DEE2F1DE8}" type="parTrans" cxnId="{5A8F4592-3F8F-4140-80FB-BDD5A3D93D42}">
      <dgm:prSet/>
      <dgm:spPr/>
      <dgm:t>
        <a:bodyPr/>
        <a:lstStyle/>
        <a:p>
          <a:pPr rtl="1"/>
          <a:endParaRPr lang="ar-IQ"/>
        </a:p>
      </dgm:t>
    </dgm:pt>
    <dgm:pt modelId="{497A45FA-DC73-46A6-AF64-1CC0058B3369}" type="sibTrans" cxnId="{5A8F4592-3F8F-4140-80FB-BDD5A3D93D42}">
      <dgm:prSet/>
      <dgm:spPr/>
      <dgm:t>
        <a:bodyPr/>
        <a:lstStyle/>
        <a:p>
          <a:pPr rtl="1"/>
          <a:endParaRPr lang="ar-IQ"/>
        </a:p>
      </dgm:t>
    </dgm:pt>
    <dgm:pt modelId="{89F9ABF1-0EB9-49FC-AFA5-2B177E88F69A}">
      <dgm:prSet phldrT="[نص]" custT="1"/>
      <dgm:spPr/>
      <dgm:t>
        <a:bodyPr/>
        <a:lstStyle/>
        <a:p>
          <a:pPr rtl="1"/>
          <a:r>
            <a:rPr lang="ar-IQ" sz="3600" b="1" dirty="0" smtClean="0">
              <a:solidFill>
                <a:schemeClr val="tx1"/>
              </a:solidFill>
            </a:rPr>
            <a:t>أساليب لخفض السلوك غير المرغوب فيه</a:t>
          </a:r>
          <a:endParaRPr lang="ar-IQ" sz="3600" dirty="0">
            <a:solidFill>
              <a:schemeClr val="tx1"/>
            </a:solidFill>
          </a:endParaRPr>
        </a:p>
      </dgm:t>
    </dgm:pt>
    <dgm:pt modelId="{EB9E8151-602A-45FB-9953-49AA027DBA85}" type="parTrans" cxnId="{5F18449D-CB74-4918-9C2C-D74892831C49}">
      <dgm:prSet/>
      <dgm:spPr/>
      <dgm:t>
        <a:bodyPr/>
        <a:lstStyle/>
        <a:p>
          <a:pPr rtl="1"/>
          <a:endParaRPr lang="ar-IQ"/>
        </a:p>
      </dgm:t>
    </dgm:pt>
    <dgm:pt modelId="{1F45B09B-B641-4584-978B-AACC1C5376B1}" type="sibTrans" cxnId="{5F18449D-CB74-4918-9C2C-D74892831C49}">
      <dgm:prSet/>
      <dgm:spPr/>
      <dgm:t>
        <a:bodyPr/>
        <a:lstStyle/>
        <a:p>
          <a:pPr rtl="1"/>
          <a:endParaRPr lang="ar-IQ"/>
        </a:p>
      </dgm:t>
    </dgm:pt>
    <dgm:pt modelId="{F6498EC3-2EDC-406C-8184-40A118D5D5C6}">
      <dgm:prSet phldrT="[نص]" custT="1"/>
      <dgm:spPr/>
      <dgm:t>
        <a:bodyPr/>
        <a:lstStyle/>
        <a:p>
          <a:pPr rtl="1">
            <a:lnSpc>
              <a:spcPct val="100000"/>
            </a:lnSpc>
          </a:pPr>
          <a:r>
            <a:rPr lang="ar-IQ" sz="2400" b="1" dirty="0" smtClean="0"/>
            <a:t>العقاب،</a:t>
          </a:r>
          <a:r>
            <a:rPr lang="ar-IQ" sz="2400" b="1" dirty="0" err="1" smtClean="0"/>
            <a:t>الاطفاء</a:t>
          </a:r>
          <a:r>
            <a:rPr lang="ar-IQ" sz="2400" b="1" dirty="0" smtClean="0"/>
            <a:t>.تكلفة الاستجابة، التصحيح الزائد، الإقصاء، تقليل الحساسية التدريجي.، التنفير</a:t>
          </a:r>
          <a:endParaRPr lang="ar-IQ" sz="2400" dirty="0"/>
        </a:p>
      </dgm:t>
    </dgm:pt>
    <dgm:pt modelId="{0151A844-8382-4725-95F5-8E9F56DD6904}" type="parTrans" cxnId="{5CEB7EE9-1981-4E22-BD71-7BFE591664B8}">
      <dgm:prSet/>
      <dgm:spPr/>
      <dgm:t>
        <a:bodyPr/>
        <a:lstStyle/>
        <a:p>
          <a:pPr rtl="1"/>
          <a:endParaRPr lang="ar-IQ"/>
        </a:p>
      </dgm:t>
    </dgm:pt>
    <dgm:pt modelId="{C5500672-D8FA-4492-AFC6-CBD37A479873}" type="sibTrans" cxnId="{5CEB7EE9-1981-4E22-BD71-7BFE591664B8}">
      <dgm:prSet/>
      <dgm:spPr/>
      <dgm:t>
        <a:bodyPr/>
        <a:lstStyle/>
        <a:p>
          <a:pPr rtl="1"/>
          <a:endParaRPr lang="ar-IQ"/>
        </a:p>
      </dgm:t>
    </dgm:pt>
    <dgm:pt modelId="{675B3CB7-045C-4785-B3EA-EB4495502E39}">
      <dgm:prSet phldrT="[نص]" custT="1"/>
      <dgm:spPr/>
      <dgm:t>
        <a:bodyPr/>
        <a:lstStyle/>
        <a:p>
          <a:pPr rtl="1">
            <a:lnSpc>
              <a:spcPct val="100000"/>
            </a:lnSpc>
          </a:pPr>
          <a:endParaRPr lang="ar-IQ" sz="2400" dirty="0"/>
        </a:p>
      </dgm:t>
    </dgm:pt>
    <dgm:pt modelId="{7891C76F-0ACB-4AA1-9595-7A6C6989C77F}" type="parTrans" cxnId="{1FA36071-5E25-4734-B2F1-EAA75D7B92B0}">
      <dgm:prSet/>
      <dgm:spPr/>
      <dgm:t>
        <a:bodyPr/>
        <a:lstStyle/>
        <a:p>
          <a:pPr rtl="1"/>
          <a:endParaRPr lang="ar-IQ"/>
        </a:p>
      </dgm:t>
    </dgm:pt>
    <dgm:pt modelId="{70E969CC-B7A0-472E-AAB7-D910D6FA1248}" type="sibTrans" cxnId="{1FA36071-5E25-4734-B2F1-EAA75D7B92B0}">
      <dgm:prSet/>
      <dgm:spPr/>
      <dgm:t>
        <a:bodyPr/>
        <a:lstStyle/>
        <a:p>
          <a:pPr rtl="1"/>
          <a:endParaRPr lang="ar-IQ"/>
        </a:p>
      </dgm:t>
    </dgm:pt>
    <dgm:pt modelId="{F8ED0893-D11D-4388-AE39-7DC03EBEF6DF}">
      <dgm:prSet phldrT="[نص]" custT="1"/>
      <dgm:spPr/>
      <dgm:t>
        <a:bodyPr/>
        <a:lstStyle/>
        <a:p>
          <a:pPr algn="r" rtl="1"/>
          <a:endParaRPr lang="ar-IQ" sz="2400" dirty="0"/>
        </a:p>
      </dgm:t>
    </dgm:pt>
    <dgm:pt modelId="{5305427A-7C23-495F-AC02-F4230460E85A}" type="parTrans" cxnId="{003B0679-8ADB-4CF5-9348-6CA51E7910C8}">
      <dgm:prSet/>
      <dgm:spPr/>
      <dgm:t>
        <a:bodyPr/>
        <a:lstStyle/>
        <a:p>
          <a:pPr rtl="1"/>
          <a:endParaRPr lang="ar-IQ"/>
        </a:p>
      </dgm:t>
    </dgm:pt>
    <dgm:pt modelId="{B1D72836-6293-4B4D-AEF2-A8C4945339F3}" type="sibTrans" cxnId="{003B0679-8ADB-4CF5-9348-6CA51E7910C8}">
      <dgm:prSet/>
      <dgm:spPr/>
      <dgm:t>
        <a:bodyPr/>
        <a:lstStyle/>
        <a:p>
          <a:pPr rtl="1"/>
          <a:endParaRPr lang="ar-IQ"/>
        </a:p>
      </dgm:t>
    </dgm:pt>
    <dgm:pt modelId="{F194C365-0D24-4B3D-A14F-850B0D8ED600}" type="pres">
      <dgm:prSet presAssocID="{F15F6346-A4F1-4BEE-BB89-EA91B49198C8}" presName="Name0" presStyleCnt="0">
        <dgm:presLayoutVars>
          <dgm:dir/>
          <dgm:animLvl val="lvl"/>
          <dgm:resizeHandles/>
        </dgm:presLayoutVars>
      </dgm:prSet>
      <dgm:spPr/>
      <dgm:t>
        <a:bodyPr/>
        <a:lstStyle/>
        <a:p>
          <a:pPr rtl="1"/>
          <a:endParaRPr lang="ar-IQ"/>
        </a:p>
      </dgm:t>
    </dgm:pt>
    <dgm:pt modelId="{1616EDE2-45AB-4332-9988-75364675143E}" type="pres">
      <dgm:prSet presAssocID="{F8B21BB0-5EE1-42D5-B565-61CAADAF6D01}" presName="linNode" presStyleCnt="0"/>
      <dgm:spPr/>
    </dgm:pt>
    <dgm:pt modelId="{6BAE197D-18BC-456F-B67C-6B11261C511F}" type="pres">
      <dgm:prSet presAssocID="{F8B21BB0-5EE1-42D5-B565-61CAADAF6D01}" presName="parentShp" presStyleLbl="node1" presStyleIdx="0" presStyleCnt="2">
        <dgm:presLayoutVars>
          <dgm:bulletEnabled val="1"/>
        </dgm:presLayoutVars>
      </dgm:prSet>
      <dgm:spPr/>
      <dgm:t>
        <a:bodyPr/>
        <a:lstStyle/>
        <a:p>
          <a:pPr rtl="1"/>
          <a:endParaRPr lang="ar-IQ"/>
        </a:p>
      </dgm:t>
    </dgm:pt>
    <dgm:pt modelId="{2154A2AA-F123-4195-B464-A8FC421414FB}" type="pres">
      <dgm:prSet presAssocID="{F8B21BB0-5EE1-42D5-B565-61CAADAF6D01}" presName="childShp" presStyleLbl="bgAccFollowNode1" presStyleIdx="0" presStyleCnt="2">
        <dgm:presLayoutVars>
          <dgm:bulletEnabled val="1"/>
        </dgm:presLayoutVars>
      </dgm:prSet>
      <dgm:spPr/>
      <dgm:t>
        <a:bodyPr/>
        <a:lstStyle/>
        <a:p>
          <a:pPr rtl="1"/>
          <a:endParaRPr lang="ar-IQ"/>
        </a:p>
      </dgm:t>
    </dgm:pt>
    <dgm:pt modelId="{8D2F2A3E-CD2E-4F0C-8E10-21C5B47D7029}" type="pres">
      <dgm:prSet presAssocID="{AEB6B922-8591-428C-B354-19EA5FD8A0B6}" presName="spacing" presStyleCnt="0"/>
      <dgm:spPr/>
    </dgm:pt>
    <dgm:pt modelId="{85A1258A-0023-4459-9E4F-4ED61DF23871}" type="pres">
      <dgm:prSet presAssocID="{89F9ABF1-0EB9-49FC-AFA5-2B177E88F69A}" presName="linNode" presStyleCnt="0"/>
      <dgm:spPr/>
    </dgm:pt>
    <dgm:pt modelId="{CE746FDF-8610-44B6-955A-D1B2F2402271}" type="pres">
      <dgm:prSet presAssocID="{89F9ABF1-0EB9-49FC-AFA5-2B177E88F69A}" presName="parentShp" presStyleLbl="node1" presStyleIdx="1" presStyleCnt="2">
        <dgm:presLayoutVars>
          <dgm:bulletEnabled val="1"/>
        </dgm:presLayoutVars>
      </dgm:prSet>
      <dgm:spPr/>
      <dgm:t>
        <a:bodyPr/>
        <a:lstStyle/>
        <a:p>
          <a:pPr rtl="1"/>
          <a:endParaRPr lang="ar-IQ"/>
        </a:p>
      </dgm:t>
    </dgm:pt>
    <dgm:pt modelId="{ED0617E4-382B-4C72-9737-5733458B333A}" type="pres">
      <dgm:prSet presAssocID="{89F9ABF1-0EB9-49FC-AFA5-2B177E88F69A}" presName="childShp" presStyleLbl="bgAccFollowNode1" presStyleIdx="1" presStyleCnt="2">
        <dgm:presLayoutVars>
          <dgm:bulletEnabled val="1"/>
        </dgm:presLayoutVars>
      </dgm:prSet>
      <dgm:spPr/>
      <dgm:t>
        <a:bodyPr/>
        <a:lstStyle/>
        <a:p>
          <a:pPr rtl="1"/>
          <a:endParaRPr lang="ar-IQ"/>
        </a:p>
      </dgm:t>
    </dgm:pt>
  </dgm:ptLst>
  <dgm:cxnLst>
    <dgm:cxn modelId="{630CF925-DE31-4438-BEE6-2D0C8662279E}" srcId="{F15F6346-A4F1-4BEE-BB89-EA91B49198C8}" destId="{F8B21BB0-5EE1-42D5-B565-61CAADAF6D01}" srcOrd="0" destOrd="0" parTransId="{54A3B8E3-3B26-452C-A1CD-E4D72956DC77}" sibTransId="{AEB6B922-8591-428C-B354-19EA5FD8A0B6}"/>
    <dgm:cxn modelId="{7653753F-AC0F-46D5-BF97-2EE9C96B8CC6}" type="presOf" srcId="{675B3CB7-045C-4785-B3EA-EB4495502E39}" destId="{ED0617E4-382B-4C72-9737-5733458B333A}" srcOrd="0" destOrd="0" presId="urn:microsoft.com/office/officeart/2005/8/layout/vList6"/>
    <dgm:cxn modelId="{FF54B858-57E0-488F-9270-767DBA81A313}" type="presOf" srcId="{F8B21BB0-5EE1-42D5-B565-61CAADAF6D01}" destId="{6BAE197D-18BC-456F-B67C-6B11261C511F}" srcOrd="0" destOrd="0" presId="urn:microsoft.com/office/officeart/2005/8/layout/vList6"/>
    <dgm:cxn modelId="{D819BDA2-9EFB-4CEB-A1ED-21060F8C35AC}" type="presOf" srcId="{F15F6346-A4F1-4BEE-BB89-EA91B49198C8}" destId="{F194C365-0D24-4B3D-A14F-850B0D8ED600}" srcOrd="0" destOrd="0" presId="urn:microsoft.com/office/officeart/2005/8/layout/vList6"/>
    <dgm:cxn modelId="{003B0679-8ADB-4CF5-9348-6CA51E7910C8}" srcId="{F8B21BB0-5EE1-42D5-B565-61CAADAF6D01}" destId="{F8ED0893-D11D-4388-AE39-7DC03EBEF6DF}" srcOrd="0" destOrd="0" parTransId="{5305427A-7C23-495F-AC02-F4230460E85A}" sibTransId="{B1D72836-6293-4B4D-AEF2-A8C4945339F3}"/>
    <dgm:cxn modelId="{21E34DC5-82CD-4F9B-98AD-F58CBE49A7A0}" type="presOf" srcId="{F6498EC3-2EDC-406C-8184-40A118D5D5C6}" destId="{ED0617E4-382B-4C72-9737-5733458B333A}" srcOrd="0" destOrd="1" presId="urn:microsoft.com/office/officeart/2005/8/layout/vList6"/>
    <dgm:cxn modelId="{5CEB7EE9-1981-4E22-BD71-7BFE591664B8}" srcId="{89F9ABF1-0EB9-49FC-AFA5-2B177E88F69A}" destId="{F6498EC3-2EDC-406C-8184-40A118D5D5C6}" srcOrd="1" destOrd="0" parTransId="{0151A844-8382-4725-95F5-8E9F56DD6904}" sibTransId="{C5500672-D8FA-4492-AFC6-CBD37A479873}"/>
    <dgm:cxn modelId="{A14B161E-A28B-4BE4-977D-85F90D4B240E}" type="presOf" srcId="{F8ED0893-D11D-4388-AE39-7DC03EBEF6DF}" destId="{2154A2AA-F123-4195-B464-A8FC421414FB}" srcOrd="0" destOrd="0" presId="urn:microsoft.com/office/officeart/2005/8/layout/vList6"/>
    <dgm:cxn modelId="{5F18449D-CB74-4918-9C2C-D74892831C49}" srcId="{F15F6346-A4F1-4BEE-BB89-EA91B49198C8}" destId="{89F9ABF1-0EB9-49FC-AFA5-2B177E88F69A}" srcOrd="1" destOrd="0" parTransId="{EB9E8151-602A-45FB-9953-49AA027DBA85}" sibTransId="{1F45B09B-B641-4584-978B-AACC1C5376B1}"/>
    <dgm:cxn modelId="{1FA36071-5E25-4734-B2F1-EAA75D7B92B0}" srcId="{89F9ABF1-0EB9-49FC-AFA5-2B177E88F69A}" destId="{675B3CB7-045C-4785-B3EA-EB4495502E39}" srcOrd="0" destOrd="0" parTransId="{7891C76F-0ACB-4AA1-9595-7A6C6989C77F}" sibTransId="{70E969CC-B7A0-472E-AAB7-D910D6FA1248}"/>
    <dgm:cxn modelId="{D246C6CD-7347-41B8-B1A8-AE1B438741C3}" type="presOf" srcId="{89F9ABF1-0EB9-49FC-AFA5-2B177E88F69A}" destId="{CE746FDF-8610-44B6-955A-D1B2F2402271}" srcOrd="0" destOrd="0" presId="urn:microsoft.com/office/officeart/2005/8/layout/vList6"/>
    <dgm:cxn modelId="{E5F249F8-4F7C-454A-966B-E8B1550E3C3B}" type="presOf" srcId="{4EEF37A7-037D-45CA-BD96-C3FF0735C6AC}" destId="{2154A2AA-F123-4195-B464-A8FC421414FB}" srcOrd="0" destOrd="1" presId="urn:microsoft.com/office/officeart/2005/8/layout/vList6"/>
    <dgm:cxn modelId="{5A8F4592-3F8F-4140-80FB-BDD5A3D93D42}" srcId="{F8B21BB0-5EE1-42D5-B565-61CAADAF6D01}" destId="{4EEF37A7-037D-45CA-BD96-C3FF0735C6AC}" srcOrd="1" destOrd="0" parTransId="{4D8B24FB-AD63-4576-8B3D-EB2DEE2F1DE8}" sibTransId="{497A45FA-DC73-46A6-AF64-1CC0058B3369}"/>
    <dgm:cxn modelId="{D982075E-4AAC-4363-A1A3-1882906C87DF}" type="presParOf" srcId="{F194C365-0D24-4B3D-A14F-850B0D8ED600}" destId="{1616EDE2-45AB-4332-9988-75364675143E}" srcOrd="0" destOrd="0" presId="urn:microsoft.com/office/officeart/2005/8/layout/vList6"/>
    <dgm:cxn modelId="{92846E7D-BE33-4A23-8AC5-8EBD7D039431}" type="presParOf" srcId="{1616EDE2-45AB-4332-9988-75364675143E}" destId="{6BAE197D-18BC-456F-B67C-6B11261C511F}" srcOrd="0" destOrd="0" presId="urn:microsoft.com/office/officeart/2005/8/layout/vList6"/>
    <dgm:cxn modelId="{54DEEB70-25E5-4C87-86DF-8292E418583D}" type="presParOf" srcId="{1616EDE2-45AB-4332-9988-75364675143E}" destId="{2154A2AA-F123-4195-B464-A8FC421414FB}" srcOrd="1" destOrd="0" presId="urn:microsoft.com/office/officeart/2005/8/layout/vList6"/>
    <dgm:cxn modelId="{25363B0D-840D-417E-9CEA-153D33D8E8E9}" type="presParOf" srcId="{F194C365-0D24-4B3D-A14F-850B0D8ED600}" destId="{8D2F2A3E-CD2E-4F0C-8E10-21C5B47D7029}" srcOrd="1" destOrd="0" presId="urn:microsoft.com/office/officeart/2005/8/layout/vList6"/>
    <dgm:cxn modelId="{6F43A49E-C078-4831-9EC9-013DF784A0DB}" type="presParOf" srcId="{F194C365-0D24-4B3D-A14F-850B0D8ED600}" destId="{85A1258A-0023-4459-9E4F-4ED61DF23871}" srcOrd="2" destOrd="0" presId="urn:microsoft.com/office/officeart/2005/8/layout/vList6"/>
    <dgm:cxn modelId="{0E2D2476-D9C3-400A-8903-1B8486DC7055}" type="presParOf" srcId="{85A1258A-0023-4459-9E4F-4ED61DF23871}" destId="{CE746FDF-8610-44B6-955A-D1B2F2402271}" srcOrd="0" destOrd="0" presId="urn:microsoft.com/office/officeart/2005/8/layout/vList6"/>
    <dgm:cxn modelId="{C286F75D-3BB5-4B0B-9EDC-8BDC3A7DA3FA}" type="presParOf" srcId="{85A1258A-0023-4459-9E4F-4ED61DF23871}" destId="{ED0617E4-382B-4C72-9737-5733458B333A}" srcOrd="1" destOrd="0" presId="urn:microsoft.com/office/officeart/2005/8/layout/vList6"/>
  </dgm:cxnLst>
  <dgm:bg>
    <a:solidFill>
      <a:schemeClr val="bg1">
        <a:lumMod val="95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4C06CAF-620C-4E86-A88A-C3E5EB529E31}" type="doc">
      <dgm:prSet loTypeId="urn:microsoft.com/office/officeart/2005/8/layout/cycle5" loCatId="cycle" qsTypeId="urn:microsoft.com/office/officeart/2005/8/quickstyle/simple1" qsCatId="simple" csTypeId="urn:microsoft.com/office/officeart/2005/8/colors/accent1_2" csCatId="accent1" phldr="1"/>
      <dgm:spPr/>
      <dgm:t>
        <a:bodyPr/>
        <a:lstStyle/>
        <a:p>
          <a:pPr rtl="1"/>
          <a:endParaRPr lang="ar-IQ"/>
        </a:p>
      </dgm:t>
    </dgm:pt>
    <dgm:pt modelId="{5F8A1370-ACD7-4E37-A8BB-AED17AA5CD93}">
      <dgm:prSet phldrT="[نص]" custT="1">
        <dgm:style>
          <a:lnRef idx="2">
            <a:schemeClr val="dk1"/>
          </a:lnRef>
          <a:fillRef idx="1">
            <a:schemeClr val="lt1"/>
          </a:fillRef>
          <a:effectRef idx="0">
            <a:schemeClr val="dk1"/>
          </a:effectRef>
          <a:fontRef idx="minor">
            <a:schemeClr val="dk1"/>
          </a:fontRef>
        </dgm:style>
      </dgm:prSet>
      <dgm:spPr/>
      <dgm:t>
        <a:bodyPr/>
        <a:lstStyle/>
        <a:p>
          <a:pPr rtl="1"/>
          <a:r>
            <a:rPr lang="ar-SA" sz="1800" dirty="0" smtClean="0">
              <a:solidFill>
                <a:schemeClr val="tx1"/>
              </a:solidFill>
              <a:latin typeface="Monotype Koufi" pitchFamily="2" charset="-78"/>
              <a:ea typeface="Monotype Koufi" pitchFamily="2" charset="-78"/>
              <a:cs typeface="Monotype Koufi" pitchFamily="2" charset="-78"/>
            </a:rPr>
            <a:t>أولا:قياس نتائج السلوك:</a:t>
          </a:r>
          <a:endParaRPr lang="ar-IQ" sz="1800" dirty="0">
            <a:solidFill>
              <a:schemeClr val="tx1"/>
            </a:solidFill>
          </a:endParaRPr>
        </a:p>
      </dgm:t>
    </dgm:pt>
    <dgm:pt modelId="{E8E70D58-AC10-4C3C-B3BF-110663495B52}" type="parTrans" cxnId="{BEF977BF-B170-4B34-9ED9-EB58FFAEFFE5}">
      <dgm:prSet/>
      <dgm:spPr/>
      <dgm:t>
        <a:bodyPr/>
        <a:lstStyle/>
        <a:p>
          <a:pPr rtl="1"/>
          <a:endParaRPr lang="ar-IQ"/>
        </a:p>
      </dgm:t>
    </dgm:pt>
    <dgm:pt modelId="{E2971F41-D443-41E2-B6DB-57648F878DE1}" type="sibTrans" cxnId="{BEF977BF-B170-4B34-9ED9-EB58FFAEFFE5}">
      <dgm:prSet/>
      <dgm:spPr/>
      <dgm:t>
        <a:bodyPr/>
        <a:lstStyle/>
        <a:p>
          <a:pPr rtl="1"/>
          <a:endParaRPr lang="ar-IQ"/>
        </a:p>
      </dgm:t>
    </dgm:pt>
    <dgm:pt modelId="{0CAC7476-8E86-49D3-AD08-AABF00AA7A55}">
      <dgm:prSet phldrT="[نص]" custT="1">
        <dgm:style>
          <a:lnRef idx="2">
            <a:schemeClr val="dk1"/>
          </a:lnRef>
          <a:fillRef idx="1">
            <a:schemeClr val="lt1"/>
          </a:fillRef>
          <a:effectRef idx="0">
            <a:schemeClr val="dk1"/>
          </a:effectRef>
          <a:fontRef idx="minor">
            <a:schemeClr val="dk1"/>
          </a:fontRef>
        </dgm:style>
      </dgm:prSet>
      <dgm:spPr/>
      <dgm:t>
        <a:bodyPr/>
        <a:lstStyle/>
        <a:p>
          <a:pPr rtl="1">
            <a:lnSpc>
              <a:spcPct val="100000"/>
            </a:lnSpc>
          </a:pPr>
          <a:r>
            <a:rPr lang="ar-SA" sz="2000" b="1" u="sng" dirty="0" smtClean="0">
              <a:solidFill>
                <a:schemeClr val="tx1"/>
              </a:solidFill>
              <a:latin typeface="Monotype Koufi" pitchFamily="2" charset="-78"/>
              <a:ea typeface="Monotype Koufi" pitchFamily="2" charset="-78"/>
              <a:cs typeface="Monotype Koufi" pitchFamily="2" charset="-78"/>
            </a:rPr>
            <a:t>1.تكرار حدوث السلوك:</a:t>
          </a:r>
          <a:endParaRPr lang="ar-IQ" sz="2000" dirty="0">
            <a:solidFill>
              <a:schemeClr val="tx1"/>
            </a:solidFill>
          </a:endParaRPr>
        </a:p>
      </dgm:t>
    </dgm:pt>
    <dgm:pt modelId="{02794E7F-7B49-44C6-AF76-A315609F9571}" type="parTrans" cxnId="{FD483C1A-2F86-4F8C-9DB7-8782A1DA3A9A}">
      <dgm:prSet/>
      <dgm:spPr/>
      <dgm:t>
        <a:bodyPr/>
        <a:lstStyle/>
        <a:p>
          <a:pPr rtl="1"/>
          <a:endParaRPr lang="ar-IQ"/>
        </a:p>
      </dgm:t>
    </dgm:pt>
    <dgm:pt modelId="{CEA1FB44-1A01-4CC6-B6FC-19815896376A}" type="sibTrans" cxnId="{FD483C1A-2F86-4F8C-9DB7-8782A1DA3A9A}">
      <dgm:prSet/>
      <dgm:spPr/>
      <dgm:t>
        <a:bodyPr/>
        <a:lstStyle/>
        <a:p>
          <a:pPr rtl="1"/>
          <a:endParaRPr lang="ar-IQ"/>
        </a:p>
      </dgm:t>
    </dgm:pt>
    <dgm:pt modelId="{2EC517F5-2324-43DB-AB48-8A7013E90FD9}">
      <dgm:prSet phldrT="[نص]" custT="1">
        <dgm:style>
          <a:lnRef idx="2">
            <a:schemeClr val="dk1"/>
          </a:lnRef>
          <a:fillRef idx="1">
            <a:schemeClr val="lt1"/>
          </a:fillRef>
          <a:effectRef idx="0">
            <a:schemeClr val="dk1"/>
          </a:effectRef>
          <a:fontRef idx="minor">
            <a:schemeClr val="dk1"/>
          </a:fontRef>
        </dgm:style>
      </dgm:prSet>
      <dgm:spPr/>
      <dgm:t>
        <a:bodyPr/>
        <a:lstStyle/>
        <a:p>
          <a:pPr rtl="1"/>
          <a:r>
            <a:rPr lang="ar-SA" sz="2000" b="1" dirty="0" smtClean="0">
              <a:solidFill>
                <a:schemeClr val="tx1"/>
              </a:solidFill>
              <a:latin typeface="Monotype Koufi" pitchFamily="2" charset="-78"/>
              <a:ea typeface="Monotype Koufi" pitchFamily="2" charset="-78"/>
              <a:cs typeface="Monotype Koufi" pitchFamily="2" charset="-78"/>
            </a:rPr>
            <a:t>3</a:t>
          </a:r>
          <a:r>
            <a:rPr lang="ar-SA" sz="2000" b="1" u="sng" dirty="0" smtClean="0">
              <a:solidFill>
                <a:schemeClr val="tx1"/>
              </a:solidFill>
              <a:latin typeface="Monotype Koufi" pitchFamily="2" charset="-78"/>
              <a:ea typeface="Monotype Koufi" pitchFamily="2" charset="-78"/>
              <a:cs typeface="Monotype Koufi" pitchFamily="2" charset="-78"/>
            </a:rPr>
            <a:t>.نسبة حدوث السلوك</a:t>
          </a:r>
          <a:r>
            <a:rPr lang="ar-SA" sz="1800" b="1" u="sng" dirty="0" smtClean="0">
              <a:solidFill>
                <a:schemeClr val="tx1"/>
              </a:solidFill>
              <a:latin typeface="Monotype Koufi" pitchFamily="2" charset="-78"/>
              <a:ea typeface="Monotype Koufi" pitchFamily="2" charset="-78"/>
              <a:cs typeface="Monotype Koufi" pitchFamily="2" charset="-78"/>
            </a:rPr>
            <a:t>:</a:t>
          </a:r>
          <a:endParaRPr lang="ar-IQ" sz="1800" dirty="0">
            <a:solidFill>
              <a:schemeClr val="tx1"/>
            </a:solidFill>
          </a:endParaRPr>
        </a:p>
      </dgm:t>
    </dgm:pt>
    <dgm:pt modelId="{C91132CE-0BB7-4EE2-8476-8BDD38EA4816}" type="parTrans" cxnId="{7E081B16-76E1-4261-A7D1-6C36DD697253}">
      <dgm:prSet/>
      <dgm:spPr/>
      <dgm:t>
        <a:bodyPr/>
        <a:lstStyle/>
        <a:p>
          <a:pPr rtl="1"/>
          <a:endParaRPr lang="ar-IQ"/>
        </a:p>
      </dgm:t>
    </dgm:pt>
    <dgm:pt modelId="{2E936167-40A1-41B6-BC18-EAD183FE997D}" type="sibTrans" cxnId="{7E081B16-76E1-4261-A7D1-6C36DD697253}">
      <dgm:prSet/>
      <dgm:spPr/>
      <dgm:t>
        <a:bodyPr/>
        <a:lstStyle/>
        <a:p>
          <a:pPr rtl="1"/>
          <a:endParaRPr lang="ar-IQ"/>
        </a:p>
      </dgm:t>
    </dgm:pt>
    <dgm:pt modelId="{40DB6FCA-05B4-4F26-9A1A-D37627CAFFDF}">
      <dgm:prSet phldrT="[نص]" custT="1">
        <dgm:style>
          <a:lnRef idx="2">
            <a:schemeClr val="dk1"/>
          </a:lnRef>
          <a:fillRef idx="1">
            <a:schemeClr val="lt1"/>
          </a:fillRef>
          <a:effectRef idx="0">
            <a:schemeClr val="dk1"/>
          </a:effectRef>
          <a:fontRef idx="minor">
            <a:schemeClr val="dk1"/>
          </a:fontRef>
        </dgm:style>
      </dgm:prSet>
      <dgm:spPr/>
      <dgm:t>
        <a:bodyPr/>
        <a:lstStyle/>
        <a:p>
          <a:pPr rtl="1"/>
          <a:r>
            <a:rPr lang="ar-IQ" sz="2000" b="1" u="sng" dirty="0" smtClean="0">
              <a:solidFill>
                <a:schemeClr val="tx1"/>
              </a:solidFill>
              <a:latin typeface="Monotype Koufi" pitchFamily="2" charset="-78"/>
              <a:ea typeface="Monotype Koufi" pitchFamily="2" charset="-78"/>
              <a:cs typeface="Monotype Koufi" pitchFamily="2" charset="-78"/>
            </a:rPr>
            <a:t>2- </a:t>
          </a:r>
          <a:r>
            <a:rPr lang="ar-SA" sz="2000" b="1" u="sng" dirty="0" smtClean="0">
              <a:solidFill>
                <a:schemeClr val="tx1"/>
              </a:solidFill>
              <a:latin typeface="Monotype Koufi" pitchFamily="2" charset="-78"/>
              <a:ea typeface="Monotype Koufi" pitchFamily="2" charset="-78"/>
              <a:cs typeface="Monotype Koufi" pitchFamily="2" charset="-78"/>
            </a:rPr>
            <a:t>معدل حدوث السلوك</a:t>
          </a:r>
          <a:endParaRPr lang="ar-IQ" sz="2000" dirty="0">
            <a:solidFill>
              <a:schemeClr val="tx1"/>
            </a:solidFill>
          </a:endParaRPr>
        </a:p>
      </dgm:t>
    </dgm:pt>
    <dgm:pt modelId="{665CA574-4714-498A-B12A-EA81CFF42819}" type="parTrans" cxnId="{1CBCB5CF-7B78-4F05-BC4D-69F2513024B3}">
      <dgm:prSet/>
      <dgm:spPr/>
      <dgm:t>
        <a:bodyPr/>
        <a:lstStyle/>
        <a:p>
          <a:pPr rtl="1"/>
          <a:endParaRPr lang="ar-IQ"/>
        </a:p>
      </dgm:t>
    </dgm:pt>
    <dgm:pt modelId="{F7F91535-6CB0-448C-8D9C-67F9DB5B3BF7}" type="sibTrans" cxnId="{1CBCB5CF-7B78-4F05-BC4D-69F2513024B3}">
      <dgm:prSet/>
      <dgm:spPr/>
      <dgm:t>
        <a:bodyPr/>
        <a:lstStyle/>
        <a:p>
          <a:pPr rtl="1"/>
          <a:endParaRPr lang="ar-IQ"/>
        </a:p>
      </dgm:t>
    </dgm:pt>
    <dgm:pt modelId="{481AB656-287C-4CC9-A033-CA0173D42FA5}" type="pres">
      <dgm:prSet presAssocID="{84C06CAF-620C-4E86-A88A-C3E5EB529E31}" presName="cycle" presStyleCnt="0">
        <dgm:presLayoutVars>
          <dgm:dir/>
          <dgm:resizeHandles val="exact"/>
        </dgm:presLayoutVars>
      </dgm:prSet>
      <dgm:spPr/>
      <dgm:t>
        <a:bodyPr/>
        <a:lstStyle/>
        <a:p>
          <a:pPr rtl="1"/>
          <a:endParaRPr lang="ar-IQ"/>
        </a:p>
      </dgm:t>
    </dgm:pt>
    <dgm:pt modelId="{21E0774D-B14C-4B48-94A4-13578DBE8423}" type="pres">
      <dgm:prSet presAssocID="{5F8A1370-ACD7-4E37-A8BB-AED17AA5CD93}" presName="node" presStyleLbl="node1" presStyleIdx="0" presStyleCnt="4" custScaleX="195771">
        <dgm:presLayoutVars>
          <dgm:bulletEnabled val="1"/>
        </dgm:presLayoutVars>
      </dgm:prSet>
      <dgm:spPr/>
      <dgm:t>
        <a:bodyPr/>
        <a:lstStyle/>
        <a:p>
          <a:pPr rtl="1"/>
          <a:endParaRPr lang="ar-IQ"/>
        </a:p>
      </dgm:t>
    </dgm:pt>
    <dgm:pt modelId="{A66895D5-9632-4174-B931-1F2C228B85C3}" type="pres">
      <dgm:prSet presAssocID="{5F8A1370-ACD7-4E37-A8BB-AED17AA5CD93}" presName="spNode" presStyleCnt="0"/>
      <dgm:spPr/>
    </dgm:pt>
    <dgm:pt modelId="{99084501-E4B2-4A59-B1EA-F7722DF810CB}" type="pres">
      <dgm:prSet presAssocID="{E2971F41-D443-41E2-B6DB-57648F878DE1}" presName="sibTrans" presStyleLbl="sibTrans1D1" presStyleIdx="0" presStyleCnt="4"/>
      <dgm:spPr/>
      <dgm:t>
        <a:bodyPr/>
        <a:lstStyle/>
        <a:p>
          <a:pPr rtl="1"/>
          <a:endParaRPr lang="ar-IQ"/>
        </a:p>
      </dgm:t>
    </dgm:pt>
    <dgm:pt modelId="{26D77D1A-BEA7-4D27-A433-B0BD2F17E7E5}" type="pres">
      <dgm:prSet presAssocID="{0CAC7476-8E86-49D3-AD08-AABF00AA7A55}" presName="node" presStyleLbl="node1" presStyleIdx="1" presStyleCnt="4" custScaleX="204839" custScaleY="135504" custRadScaleRad="165453" custRadScaleInc="-2645">
        <dgm:presLayoutVars>
          <dgm:bulletEnabled val="1"/>
        </dgm:presLayoutVars>
      </dgm:prSet>
      <dgm:spPr/>
      <dgm:t>
        <a:bodyPr/>
        <a:lstStyle/>
        <a:p>
          <a:pPr rtl="1"/>
          <a:endParaRPr lang="ar-IQ"/>
        </a:p>
      </dgm:t>
    </dgm:pt>
    <dgm:pt modelId="{D5F228D4-711B-4779-9426-06972C8A5B23}" type="pres">
      <dgm:prSet presAssocID="{0CAC7476-8E86-49D3-AD08-AABF00AA7A55}" presName="spNode" presStyleCnt="0"/>
      <dgm:spPr/>
    </dgm:pt>
    <dgm:pt modelId="{14361460-1ACB-415A-9E0F-B077736ED08C}" type="pres">
      <dgm:prSet presAssocID="{CEA1FB44-1A01-4CC6-B6FC-19815896376A}" presName="sibTrans" presStyleLbl="sibTrans1D1" presStyleIdx="1" presStyleCnt="4"/>
      <dgm:spPr/>
      <dgm:t>
        <a:bodyPr/>
        <a:lstStyle/>
        <a:p>
          <a:pPr rtl="1"/>
          <a:endParaRPr lang="ar-IQ"/>
        </a:p>
      </dgm:t>
    </dgm:pt>
    <dgm:pt modelId="{434F814A-44AB-4AFC-8B45-ED859E6DADCB}" type="pres">
      <dgm:prSet presAssocID="{2EC517F5-2324-43DB-AB48-8A7013E90FD9}" presName="node" presStyleLbl="node1" presStyleIdx="2" presStyleCnt="4" custScaleX="205920">
        <dgm:presLayoutVars>
          <dgm:bulletEnabled val="1"/>
        </dgm:presLayoutVars>
      </dgm:prSet>
      <dgm:spPr/>
      <dgm:t>
        <a:bodyPr/>
        <a:lstStyle/>
        <a:p>
          <a:pPr rtl="1"/>
          <a:endParaRPr lang="ar-IQ"/>
        </a:p>
      </dgm:t>
    </dgm:pt>
    <dgm:pt modelId="{D57A6F15-A9A0-41A3-B10A-9A27F7C3AB3A}" type="pres">
      <dgm:prSet presAssocID="{2EC517F5-2324-43DB-AB48-8A7013E90FD9}" presName="spNode" presStyleCnt="0"/>
      <dgm:spPr/>
    </dgm:pt>
    <dgm:pt modelId="{3B5FF24B-7EA5-47FA-B0B2-2165CDEF10C6}" type="pres">
      <dgm:prSet presAssocID="{2E936167-40A1-41B6-BC18-EAD183FE997D}" presName="sibTrans" presStyleLbl="sibTrans1D1" presStyleIdx="2" presStyleCnt="4"/>
      <dgm:spPr/>
      <dgm:t>
        <a:bodyPr/>
        <a:lstStyle/>
        <a:p>
          <a:pPr rtl="1"/>
          <a:endParaRPr lang="ar-IQ"/>
        </a:p>
      </dgm:t>
    </dgm:pt>
    <dgm:pt modelId="{D239675B-1BE5-40A1-B064-8CAD049B5F60}" type="pres">
      <dgm:prSet presAssocID="{40DB6FCA-05B4-4F26-9A1A-D37627CAFFDF}" presName="node" presStyleLbl="node1" presStyleIdx="3" presStyleCnt="4" custScaleX="205755" custRadScaleRad="168507" custRadScaleInc="1605">
        <dgm:presLayoutVars>
          <dgm:bulletEnabled val="1"/>
        </dgm:presLayoutVars>
      </dgm:prSet>
      <dgm:spPr/>
      <dgm:t>
        <a:bodyPr/>
        <a:lstStyle/>
        <a:p>
          <a:pPr rtl="1"/>
          <a:endParaRPr lang="ar-IQ"/>
        </a:p>
      </dgm:t>
    </dgm:pt>
    <dgm:pt modelId="{FE600ECF-E163-450F-8736-0B4BD4E7D2F7}" type="pres">
      <dgm:prSet presAssocID="{40DB6FCA-05B4-4F26-9A1A-D37627CAFFDF}" presName="spNode" presStyleCnt="0"/>
      <dgm:spPr/>
    </dgm:pt>
    <dgm:pt modelId="{0803FDF2-0730-4287-8526-8ECAEE4771F9}" type="pres">
      <dgm:prSet presAssocID="{F7F91535-6CB0-448C-8D9C-67F9DB5B3BF7}" presName="sibTrans" presStyleLbl="sibTrans1D1" presStyleIdx="3" presStyleCnt="4"/>
      <dgm:spPr/>
      <dgm:t>
        <a:bodyPr/>
        <a:lstStyle/>
        <a:p>
          <a:pPr rtl="1"/>
          <a:endParaRPr lang="ar-IQ"/>
        </a:p>
      </dgm:t>
    </dgm:pt>
  </dgm:ptLst>
  <dgm:cxnLst>
    <dgm:cxn modelId="{A8BE1577-71E9-4742-8D9C-82A254B5BD08}" type="presOf" srcId="{CEA1FB44-1A01-4CC6-B6FC-19815896376A}" destId="{14361460-1ACB-415A-9E0F-B077736ED08C}" srcOrd="0" destOrd="0" presId="urn:microsoft.com/office/officeart/2005/8/layout/cycle5"/>
    <dgm:cxn modelId="{68B7F67F-1DA2-4D8D-A72F-3D16A328EBED}" type="presOf" srcId="{5F8A1370-ACD7-4E37-A8BB-AED17AA5CD93}" destId="{21E0774D-B14C-4B48-94A4-13578DBE8423}" srcOrd="0" destOrd="0" presId="urn:microsoft.com/office/officeart/2005/8/layout/cycle5"/>
    <dgm:cxn modelId="{BEF977BF-B170-4B34-9ED9-EB58FFAEFFE5}" srcId="{84C06CAF-620C-4E86-A88A-C3E5EB529E31}" destId="{5F8A1370-ACD7-4E37-A8BB-AED17AA5CD93}" srcOrd="0" destOrd="0" parTransId="{E8E70D58-AC10-4C3C-B3BF-110663495B52}" sibTransId="{E2971F41-D443-41E2-B6DB-57648F878DE1}"/>
    <dgm:cxn modelId="{6B6B0109-DD44-4C22-B13C-96390E949B4A}" type="presOf" srcId="{0CAC7476-8E86-49D3-AD08-AABF00AA7A55}" destId="{26D77D1A-BEA7-4D27-A433-B0BD2F17E7E5}" srcOrd="0" destOrd="0" presId="urn:microsoft.com/office/officeart/2005/8/layout/cycle5"/>
    <dgm:cxn modelId="{9ED67C65-D364-48B6-A0B9-B4D22B0E7EAA}" type="presOf" srcId="{40DB6FCA-05B4-4F26-9A1A-D37627CAFFDF}" destId="{D239675B-1BE5-40A1-B064-8CAD049B5F60}" srcOrd="0" destOrd="0" presId="urn:microsoft.com/office/officeart/2005/8/layout/cycle5"/>
    <dgm:cxn modelId="{D6610D80-7D65-4A3A-8C15-B4571AA11A54}" type="presOf" srcId="{F7F91535-6CB0-448C-8D9C-67F9DB5B3BF7}" destId="{0803FDF2-0730-4287-8526-8ECAEE4771F9}" srcOrd="0" destOrd="0" presId="urn:microsoft.com/office/officeart/2005/8/layout/cycle5"/>
    <dgm:cxn modelId="{97338D9A-B1BB-441B-B520-C66AA8C4CC88}" type="presOf" srcId="{2EC517F5-2324-43DB-AB48-8A7013E90FD9}" destId="{434F814A-44AB-4AFC-8B45-ED859E6DADCB}" srcOrd="0" destOrd="0" presId="urn:microsoft.com/office/officeart/2005/8/layout/cycle5"/>
    <dgm:cxn modelId="{FD483C1A-2F86-4F8C-9DB7-8782A1DA3A9A}" srcId="{84C06CAF-620C-4E86-A88A-C3E5EB529E31}" destId="{0CAC7476-8E86-49D3-AD08-AABF00AA7A55}" srcOrd="1" destOrd="0" parTransId="{02794E7F-7B49-44C6-AF76-A315609F9571}" sibTransId="{CEA1FB44-1A01-4CC6-B6FC-19815896376A}"/>
    <dgm:cxn modelId="{982E3678-E2A4-45D7-8060-0DA69A2A9EE3}" type="presOf" srcId="{E2971F41-D443-41E2-B6DB-57648F878DE1}" destId="{99084501-E4B2-4A59-B1EA-F7722DF810CB}" srcOrd="0" destOrd="0" presId="urn:microsoft.com/office/officeart/2005/8/layout/cycle5"/>
    <dgm:cxn modelId="{1CBCB5CF-7B78-4F05-BC4D-69F2513024B3}" srcId="{84C06CAF-620C-4E86-A88A-C3E5EB529E31}" destId="{40DB6FCA-05B4-4F26-9A1A-D37627CAFFDF}" srcOrd="3" destOrd="0" parTransId="{665CA574-4714-498A-B12A-EA81CFF42819}" sibTransId="{F7F91535-6CB0-448C-8D9C-67F9DB5B3BF7}"/>
    <dgm:cxn modelId="{7E081B16-76E1-4261-A7D1-6C36DD697253}" srcId="{84C06CAF-620C-4E86-A88A-C3E5EB529E31}" destId="{2EC517F5-2324-43DB-AB48-8A7013E90FD9}" srcOrd="2" destOrd="0" parTransId="{C91132CE-0BB7-4EE2-8476-8BDD38EA4816}" sibTransId="{2E936167-40A1-41B6-BC18-EAD183FE997D}"/>
    <dgm:cxn modelId="{2198D604-51F5-4979-8FF4-29E933331107}" type="presOf" srcId="{84C06CAF-620C-4E86-A88A-C3E5EB529E31}" destId="{481AB656-287C-4CC9-A033-CA0173D42FA5}" srcOrd="0" destOrd="0" presId="urn:microsoft.com/office/officeart/2005/8/layout/cycle5"/>
    <dgm:cxn modelId="{75E99211-214A-4ACE-BFA3-088FE4106FC5}" type="presOf" srcId="{2E936167-40A1-41B6-BC18-EAD183FE997D}" destId="{3B5FF24B-7EA5-47FA-B0B2-2165CDEF10C6}" srcOrd="0" destOrd="0" presId="urn:microsoft.com/office/officeart/2005/8/layout/cycle5"/>
    <dgm:cxn modelId="{E2F56DA4-0621-43FF-A0BD-5F31F3658994}" type="presParOf" srcId="{481AB656-287C-4CC9-A033-CA0173D42FA5}" destId="{21E0774D-B14C-4B48-94A4-13578DBE8423}" srcOrd="0" destOrd="0" presId="urn:microsoft.com/office/officeart/2005/8/layout/cycle5"/>
    <dgm:cxn modelId="{DE1BC1BA-ABF0-4A47-B96C-BE9A9848CC50}" type="presParOf" srcId="{481AB656-287C-4CC9-A033-CA0173D42FA5}" destId="{A66895D5-9632-4174-B931-1F2C228B85C3}" srcOrd="1" destOrd="0" presId="urn:microsoft.com/office/officeart/2005/8/layout/cycle5"/>
    <dgm:cxn modelId="{F9E82173-1AFE-40CD-949F-661ACF9AA993}" type="presParOf" srcId="{481AB656-287C-4CC9-A033-CA0173D42FA5}" destId="{99084501-E4B2-4A59-B1EA-F7722DF810CB}" srcOrd="2" destOrd="0" presId="urn:microsoft.com/office/officeart/2005/8/layout/cycle5"/>
    <dgm:cxn modelId="{18BA5A38-AC1B-4B9F-B388-3D00F3954005}" type="presParOf" srcId="{481AB656-287C-4CC9-A033-CA0173D42FA5}" destId="{26D77D1A-BEA7-4D27-A433-B0BD2F17E7E5}" srcOrd="3" destOrd="0" presId="urn:microsoft.com/office/officeart/2005/8/layout/cycle5"/>
    <dgm:cxn modelId="{AA0AF7F6-0FA2-4B8B-826D-7A6402849CD1}" type="presParOf" srcId="{481AB656-287C-4CC9-A033-CA0173D42FA5}" destId="{D5F228D4-711B-4779-9426-06972C8A5B23}" srcOrd="4" destOrd="0" presId="urn:microsoft.com/office/officeart/2005/8/layout/cycle5"/>
    <dgm:cxn modelId="{DE0FACE1-9CFF-4A1A-9AF3-F50080138F8E}" type="presParOf" srcId="{481AB656-287C-4CC9-A033-CA0173D42FA5}" destId="{14361460-1ACB-415A-9E0F-B077736ED08C}" srcOrd="5" destOrd="0" presId="urn:microsoft.com/office/officeart/2005/8/layout/cycle5"/>
    <dgm:cxn modelId="{C869375A-72CA-4D92-A3DA-CD0218E38AB2}" type="presParOf" srcId="{481AB656-287C-4CC9-A033-CA0173D42FA5}" destId="{434F814A-44AB-4AFC-8B45-ED859E6DADCB}" srcOrd="6" destOrd="0" presId="urn:microsoft.com/office/officeart/2005/8/layout/cycle5"/>
    <dgm:cxn modelId="{5308C365-0C08-4675-A985-F5C8640040F7}" type="presParOf" srcId="{481AB656-287C-4CC9-A033-CA0173D42FA5}" destId="{D57A6F15-A9A0-41A3-B10A-9A27F7C3AB3A}" srcOrd="7" destOrd="0" presId="urn:microsoft.com/office/officeart/2005/8/layout/cycle5"/>
    <dgm:cxn modelId="{28D5ED7A-4A85-45C1-9FE1-CCFBC3C1F1CE}" type="presParOf" srcId="{481AB656-287C-4CC9-A033-CA0173D42FA5}" destId="{3B5FF24B-7EA5-47FA-B0B2-2165CDEF10C6}" srcOrd="8" destOrd="0" presId="urn:microsoft.com/office/officeart/2005/8/layout/cycle5"/>
    <dgm:cxn modelId="{2F8FCFFE-0548-4FA3-ABC8-B8C53DCB8591}" type="presParOf" srcId="{481AB656-287C-4CC9-A033-CA0173D42FA5}" destId="{D239675B-1BE5-40A1-B064-8CAD049B5F60}" srcOrd="9" destOrd="0" presId="urn:microsoft.com/office/officeart/2005/8/layout/cycle5"/>
    <dgm:cxn modelId="{A8E3D661-4CC2-4518-9004-01C0FBC26EDF}" type="presParOf" srcId="{481AB656-287C-4CC9-A033-CA0173D42FA5}" destId="{FE600ECF-E163-450F-8736-0B4BD4E7D2F7}" srcOrd="10" destOrd="0" presId="urn:microsoft.com/office/officeart/2005/8/layout/cycle5"/>
    <dgm:cxn modelId="{A49B1215-0558-4A2C-9FC7-5B4870693935}" type="presParOf" srcId="{481AB656-287C-4CC9-A033-CA0173D42FA5}" destId="{0803FDF2-0730-4287-8526-8ECAEE4771F9}" srcOrd="11"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05ABE9-A811-49A0-96F2-5CDB983A24A2}"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pPr rtl="1"/>
          <a:endParaRPr lang="ar-IQ"/>
        </a:p>
      </dgm:t>
    </dgm:pt>
    <dgm:pt modelId="{68D92BDA-E9EB-40BE-8E27-D58EB8953508}">
      <dgm:prSet phldrT="[نص]"/>
      <dgm:spPr>
        <a:solidFill>
          <a:schemeClr val="accent1">
            <a:lumMod val="75000"/>
          </a:schemeClr>
        </a:solidFill>
      </dgm:spPr>
      <dgm:t>
        <a:bodyPr/>
        <a:lstStyle/>
        <a:p>
          <a:pPr rtl="1"/>
          <a:r>
            <a:rPr lang="ar-IQ" dirty="0" smtClean="0">
              <a:solidFill>
                <a:srgbClr val="FFC000"/>
              </a:solidFill>
              <a:latin typeface="Monotype Koufi" pitchFamily="2" charset="-78"/>
              <a:ea typeface="Monotype Koufi" pitchFamily="2" charset="-78"/>
              <a:cs typeface="Monotype Koufi" pitchFamily="2" charset="-78"/>
            </a:rPr>
            <a:t>جداول التعزيز الزمني</a:t>
          </a:r>
          <a:endParaRPr lang="ar-IQ" dirty="0"/>
        </a:p>
      </dgm:t>
    </dgm:pt>
    <dgm:pt modelId="{79FD571F-13BB-4C9F-8372-13C71D6C9CB5}" type="parTrans" cxnId="{7E01BE7D-4BF7-41EB-B308-36C7C27FE2BC}">
      <dgm:prSet/>
      <dgm:spPr/>
      <dgm:t>
        <a:bodyPr/>
        <a:lstStyle/>
        <a:p>
          <a:pPr rtl="1"/>
          <a:endParaRPr lang="ar-IQ"/>
        </a:p>
      </dgm:t>
    </dgm:pt>
    <dgm:pt modelId="{9F9A26A8-E768-4495-8E24-FEA27B1B5949}" type="sibTrans" cxnId="{7E01BE7D-4BF7-41EB-B308-36C7C27FE2BC}">
      <dgm:prSet/>
      <dgm:spPr/>
      <dgm:t>
        <a:bodyPr/>
        <a:lstStyle/>
        <a:p>
          <a:pPr rtl="1"/>
          <a:endParaRPr lang="ar-IQ"/>
        </a:p>
      </dgm:t>
    </dgm:pt>
    <dgm:pt modelId="{813EA0DF-A8FA-491F-8B11-51C4F38FA7F1}">
      <dgm:prSet phldrT="[نص]"/>
      <dgm:spPr>
        <a:solidFill>
          <a:schemeClr val="accent1">
            <a:lumMod val="60000"/>
            <a:lumOff val="40000"/>
            <a:alpha val="90000"/>
          </a:schemeClr>
        </a:solidFill>
      </dgm:spPr>
      <dgm:t>
        <a:bodyPr/>
        <a:lstStyle/>
        <a:p>
          <a:pPr rtl="1"/>
          <a:r>
            <a:rPr lang="ar-IQ" dirty="0" smtClean="0">
              <a:solidFill>
                <a:schemeClr val="tx1"/>
              </a:solidFill>
              <a:latin typeface="Monotype Koufi" pitchFamily="2" charset="-78"/>
              <a:ea typeface="Monotype Koufi" pitchFamily="2" charset="-78"/>
              <a:cs typeface="Monotype Koufi" pitchFamily="2" charset="-78"/>
            </a:rPr>
            <a:t>أ- التعزيز ذو الفترة الزمنية الثابتة.</a:t>
          </a:r>
          <a:endParaRPr lang="ar-IQ" dirty="0">
            <a:solidFill>
              <a:schemeClr val="tx1"/>
            </a:solidFill>
          </a:endParaRPr>
        </a:p>
      </dgm:t>
    </dgm:pt>
    <dgm:pt modelId="{A4CEFCE9-9EC6-41C4-A1B0-AD429FC0EDA9}" type="parTrans" cxnId="{F6F6CFB1-0164-46FA-ABBA-F65568901CD0}">
      <dgm:prSet/>
      <dgm:spPr/>
      <dgm:t>
        <a:bodyPr/>
        <a:lstStyle/>
        <a:p>
          <a:pPr rtl="1"/>
          <a:endParaRPr lang="ar-IQ"/>
        </a:p>
      </dgm:t>
    </dgm:pt>
    <dgm:pt modelId="{3EF922BD-10E9-49D4-AE63-D1AF00B91455}" type="sibTrans" cxnId="{F6F6CFB1-0164-46FA-ABBA-F65568901CD0}">
      <dgm:prSet/>
      <dgm:spPr/>
      <dgm:t>
        <a:bodyPr/>
        <a:lstStyle/>
        <a:p>
          <a:pPr rtl="1"/>
          <a:endParaRPr lang="ar-IQ"/>
        </a:p>
      </dgm:t>
    </dgm:pt>
    <dgm:pt modelId="{A3985CDA-5082-4C79-8DA3-8434C7ECC354}">
      <dgm:prSet phldrT="[نص]"/>
      <dgm:spPr>
        <a:solidFill>
          <a:schemeClr val="accent1">
            <a:lumMod val="60000"/>
            <a:lumOff val="40000"/>
            <a:alpha val="90000"/>
          </a:schemeClr>
        </a:solidFill>
      </dgm:spPr>
      <dgm:t>
        <a:bodyPr/>
        <a:lstStyle/>
        <a:p>
          <a:pPr rtl="1"/>
          <a:r>
            <a:rPr lang="ar-IQ" dirty="0" smtClean="0">
              <a:solidFill>
                <a:schemeClr val="tx1"/>
              </a:solidFill>
              <a:latin typeface="Monotype Koufi" pitchFamily="2" charset="-78"/>
              <a:ea typeface="Monotype Koufi" pitchFamily="2" charset="-78"/>
              <a:cs typeface="Monotype Koufi" pitchFamily="2" charset="-78"/>
            </a:rPr>
            <a:t>ب التعزيز ذو الفترة الزمنية المتغيرة.</a:t>
          </a:r>
          <a:r>
            <a:rPr lang="ar-IQ" b="1" dirty="0" smtClean="0">
              <a:solidFill>
                <a:srgbClr val="FFC000"/>
              </a:solidFill>
              <a:latin typeface="Monotype Koufi" pitchFamily="2" charset="-78"/>
              <a:ea typeface="Monotype Koufi" pitchFamily="2" charset="-78"/>
              <a:cs typeface="Monotype Koufi" pitchFamily="2" charset="-78"/>
            </a:rPr>
            <a:t>	</a:t>
          </a:r>
          <a:endParaRPr lang="ar-IQ" dirty="0"/>
        </a:p>
      </dgm:t>
    </dgm:pt>
    <dgm:pt modelId="{84C8FAFA-800E-4852-B704-23A03FA7770A}" type="parTrans" cxnId="{B872A497-4608-4386-8FCD-F5632C356A63}">
      <dgm:prSet/>
      <dgm:spPr/>
      <dgm:t>
        <a:bodyPr/>
        <a:lstStyle/>
        <a:p>
          <a:pPr rtl="1"/>
          <a:endParaRPr lang="ar-IQ"/>
        </a:p>
      </dgm:t>
    </dgm:pt>
    <dgm:pt modelId="{E4D142B2-3174-4DFF-A32A-AF277429E002}" type="sibTrans" cxnId="{B872A497-4608-4386-8FCD-F5632C356A63}">
      <dgm:prSet/>
      <dgm:spPr/>
      <dgm:t>
        <a:bodyPr/>
        <a:lstStyle/>
        <a:p>
          <a:pPr rtl="1"/>
          <a:endParaRPr lang="ar-IQ"/>
        </a:p>
      </dgm:t>
    </dgm:pt>
    <dgm:pt modelId="{F336ACE8-45E4-4C8E-AAE8-8A7737A9CB79}">
      <dgm:prSet phldrT="[نص]"/>
      <dgm:spPr>
        <a:solidFill>
          <a:schemeClr val="accent1">
            <a:lumMod val="75000"/>
          </a:schemeClr>
        </a:solidFill>
      </dgm:spPr>
      <dgm:t>
        <a:bodyPr/>
        <a:lstStyle/>
        <a:p>
          <a:pPr rtl="1"/>
          <a:r>
            <a:rPr lang="ar-IQ" dirty="0" smtClean="0">
              <a:solidFill>
                <a:srgbClr val="FFC000"/>
              </a:solidFill>
              <a:latin typeface="Monotype Koufi" pitchFamily="2" charset="-78"/>
              <a:ea typeface="Monotype Koufi" pitchFamily="2" charset="-78"/>
              <a:cs typeface="Monotype Koufi" pitchFamily="2" charset="-78"/>
            </a:rPr>
            <a:t>جداول تعزيز النسبة </a:t>
          </a:r>
          <a:endParaRPr lang="ar-IQ" dirty="0"/>
        </a:p>
      </dgm:t>
    </dgm:pt>
    <dgm:pt modelId="{559A0887-1127-4B18-A20E-1BEAF6112D85}" type="parTrans" cxnId="{98531553-FC04-48C4-B68F-5F764B1D6C7A}">
      <dgm:prSet/>
      <dgm:spPr/>
      <dgm:t>
        <a:bodyPr/>
        <a:lstStyle/>
        <a:p>
          <a:pPr rtl="1"/>
          <a:endParaRPr lang="ar-IQ"/>
        </a:p>
      </dgm:t>
    </dgm:pt>
    <dgm:pt modelId="{A4BC1D2C-7F51-4F2E-A89D-434A6D31DCC9}" type="sibTrans" cxnId="{98531553-FC04-48C4-B68F-5F764B1D6C7A}">
      <dgm:prSet/>
      <dgm:spPr/>
      <dgm:t>
        <a:bodyPr/>
        <a:lstStyle/>
        <a:p>
          <a:pPr rtl="1"/>
          <a:endParaRPr lang="ar-IQ"/>
        </a:p>
      </dgm:t>
    </dgm:pt>
    <dgm:pt modelId="{8F5EF356-3D7F-4266-9380-AE1CA0684C4A}">
      <dgm:prSet phldrT="[نص]"/>
      <dgm:spPr>
        <a:solidFill>
          <a:schemeClr val="accent1">
            <a:lumMod val="60000"/>
            <a:lumOff val="40000"/>
            <a:alpha val="90000"/>
          </a:schemeClr>
        </a:solidFill>
      </dgm:spPr>
      <dgm:t>
        <a:bodyPr/>
        <a:lstStyle/>
        <a:p>
          <a:pPr rtl="1"/>
          <a:r>
            <a:rPr lang="ar-IQ" dirty="0" smtClean="0">
              <a:solidFill>
                <a:schemeClr val="tx1"/>
              </a:solidFill>
              <a:latin typeface="Monotype Koufi" pitchFamily="2" charset="-78"/>
              <a:ea typeface="Monotype Koufi" pitchFamily="2" charset="-78"/>
              <a:cs typeface="Monotype Koufi" pitchFamily="2" charset="-78"/>
            </a:rPr>
            <a:t>أ-التعزيز ذو النسبة الثابتة</a:t>
          </a:r>
          <a:r>
            <a:rPr lang="ar-IQ" dirty="0" smtClean="0">
              <a:solidFill>
                <a:srgbClr val="FFC000"/>
              </a:solidFill>
              <a:latin typeface="Monotype Koufi" pitchFamily="2" charset="-78"/>
              <a:ea typeface="Monotype Koufi" pitchFamily="2" charset="-78"/>
              <a:cs typeface="Monotype Koufi" pitchFamily="2" charset="-78"/>
            </a:rPr>
            <a:t>.</a:t>
          </a:r>
          <a:endParaRPr lang="ar-IQ" dirty="0"/>
        </a:p>
      </dgm:t>
    </dgm:pt>
    <dgm:pt modelId="{F1B78427-65A3-4633-8262-B310298F7964}" type="parTrans" cxnId="{202D339D-23B0-4360-B275-D85426BFBB1C}">
      <dgm:prSet/>
      <dgm:spPr/>
      <dgm:t>
        <a:bodyPr/>
        <a:lstStyle/>
        <a:p>
          <a:pPr rtl="1"/>
          <a:endParaRPr lang="ar-IQ"/>
        </a:p>
      </dgm:t>
    </dgm:pt>
    <dgm:pt modelId="{3262E8CD-CC98-49F7-8078-5F9AD599D98A}" type="sibTrans" cxnId="{202D339D-23B0-4360-B275-D85426BFBB1C}">
      <dgm:prSet/>
      <dgm:spPr/>
      <dgm:t>
        <a:bodyPr/>
        <a:lstStyle/>
        <a:p>
          <a:pPr rtl="1"/>
          <a:endParaRPr lang="ar-IQ"/>
        </a:p>
      </dgm:t>
    </dgm:pt>
    <dgm:pt modelId="{448C4FAA-4689-4181-B895-FF6BB11D40BD}">
      <dgm:prSet phldrT="[نص]"/>
      <dgm:spPr>
        <a:solidFill>
          <a:schemeClr val="accent1">
            <a:lumMod val="60000"/>
            <a:lumOff val="40000"/>
            <a:alpha val="90000"/>
          </a:schemeClr>
        </a:solidFill>
      </dgm:spPr>
      <dgm:t>
        <a:bodyPr/>
        <a:lstStyle/>
        <a:p>
          <a:pPr rtl="1"/>
          <a:r>
            <a:rPr lang="ar-IQ" dirty="0" smtClean="0">
              <a:solidFill>
                <a:schemeClr val="tx1"/>
              </a:solidFill>
              <a:latin typeface="Monotype Koufi" pitchFamily="2" charset="-78"/>
              <a:ea typeface="Monotype Koufi" pitchFamily="2" charset="-78"/>
              <a:cs typeface="Monotype Koufi" pitchFamily="2" charset="-78"/>
            </a:rPr>
            <a:t>ب- التعزيز ذو النسبة المتغيرة</a:t>
          </a:r>
          <a:r>
            <a:rPr lang="ar-IQ" dirty="0" smtClean="0">
              <a:solidFill>
                <a:srgbClr val="FFC000"/>
              </a:solidFill>
              <a:latin typeface="Monotype Koufi" pitchFamily="2" charset="-78"/>
              <a:ea typeface="Monotype Koufi" pitchFamily="2" charset="-78"/>
              <a:cs typeface="Monotype Koufi" pitchFamily="2" charset="-78"/>
            </a:rPr>
            <a:t>.</a:t>
          </a:r>
          <a:endParaRPr lang="ar-IQ" dirty="0"/>
        </a:p>
      </dgm:t>
    </dgm:pt>
    <dgm:pt modelId="{6F330812-68B0-437B-B696-E37A91763FB6}" type="parTrans" cxnId="{7463163F-7F09-4B66-B944-3B4F8FD8E68B}">
      <dgm:prSet/>
      <dgm:spPr/>
      <dgm:t>
        <a:bodyPr/>
        <a:lstStyle/>
        <a:p>
          <a:pPr rtl="1"/>
          <a:endParaRPr lang="ar-IQ"/>
        </a:p>
      </dgm:t>
    </dgm:pt>
    <dgm:pt modelId="{39647E7D-48B6-417B-8B72-CD82579FA686}" type="sibTrans" cxnId="{7463163F-7F09-4B66-B944-3B4F8FD8E68B}">
      <dgm:prSet/>
      <dgm:spPr/>
      <dgm:t>
        <a:bodyPr/>
        <a:lstStyle/>
        <a:p>
          <a:pPr rtl="1"/>
          <a:endParaRPr lang="ar-IQ"/>
        </a:p>
      </dgm:t>
    </dgm:pt>
    <dgm:pt modelId="{EDC3AA25-EC96-4EC3-84BB-F48133384AF7}" type="pres">
      <dgm:prSet presAssocID="{FE05ABE9-A811-49A0-96F2-5CDB983A24A2}" presName="diagram" presStyleCnt="0">
        <dgm:presLayoutVars>
          <dgm:chPref val="1"/>
          <dgm:dir/>
          <dgm:animOne val="branch"/>
          <dgm:animLvl val="lvl"/>
          <dgm:resizeHandles/>
        </dgm:presLayoutVars>
      </dgm:prSet>
      <dgm:spPr/>
      <dgm:t>
        <a:bodyPr/>
        <a:lstStyle/>
        <a:p>
          <a:pPr rtl="1"/>
          <a:endParaRPr lang="ar-IQ"/>
        </a:p>
      </dgm:t>
    </dgm:pt>
    <dgm:pt modelId="{2FAA3C13-ED7C-4EA5-A4EF-D46A294FC9E4}" type="pres">
      <dgm:prSet presAssocID="{68D92BDA-E9EB-40BE-8E27-D58EB8953508}" presName="root" presStyleCnt="0"/>
      <dgm:spPr/>
    </dgm:pt>
    <dgm:pt modelId="{3C955BA7-14D4-43D9-9F9F-C84C86F63012}" type="pres">
      <dgm:prSet presAssocID="{68D92BDA-E9EB-40BE-8E27-D58EB8953508}" presName="rootComposite" presStyleCnt="0"/>
      <dgm:spPr/>
    </dgm:pt>
    <dgm:pt modelId="{6BBD5732-C3DA-4DDB-A576-E22659D93E8B}" type="pres">
      <dgm:prSet presAssocID="{68D92BDA-E9EB-40BE-8E27-D58EB8953508}" presName="rootText" presStyleLbl="node1" presStyleIdx="0" presStyleCnt="2"/>
      <dgm:spPr/>
      <dgm:t>
        <a:bodyPr/>
        <a:lstStyle/>
        <a:p>
          <a:pPr rtl="1"/>
          <a:endParaRPr lang="ar-IQ"/>
        </a:p>
      </dgm:t>
    </dgm:pt>
    <dgm:pt modelId="{1BBCD642-16D6-4B17-BC24-311FA0ECC608}" type="pres">
      <dgm:prSet presAssocID="{68D92BDA-E9EB-40BE-8E27-D58EB8953508}" presName="rootConnector" presStyleLbl="node1" presStyleIdx="0" presStyleCnt="2"/>
      <dgm:spPr/>
      <dgm:t>
        <a:bodyPr/>
        <a:lstStyle/>
        <a:p>
          <a:pPr rtl="1"/>
          <a:endParaRPr lang="ar-IQ"/>
        </a:p>
      </dgm:t>
    </dgm:pt>
    <dgm:pt modelId="{52F46A2C-3A1F-4E4F-8E2B-1979A84EF5CC}" type="pres">
      <dgm:prSet presAssocID="{68D92BDA-E9EB-40BE-8E27-D58EB8953508}" presName="childShape" presStyleCnt="0"/>
      <dgm:spPr/>
    </dgm:pt>
    <dgm:pt modelId="{8C1CCD6E-D497-4E18-B7B0-2187405BBC5D}" type="pres">
      <dgm:prSet presAssocID="{A4CEFCE9-9EC6-41C4-A1B0-AD429FC0EDA9}" presName="Name13" presStyleLbl="parChTrans1D2" presStyleIdx="0" presStyleCnt="4"/>
      <dgm:spPr/>
      <dgm:t>
        <a:bodyPr/>
        <a:lstStyle/>
        <a:p>
          <a:pPr rtl="1"/>
          <a:endParaRPr lang="ar-IQ"/>
        </a:p>
      </dgm:t>
    </dgm:pt>
    <dgm:pt modelId="{41114CD4-0CEF-4F12-9FC0-EEA8F56E5BCC}" type="pres">
      <dgm:prSet presAssocID="{813EA0DF-A8FA-491F-8B11-51C4F38FA7F1}" presName="childText" presStyleLbl="bgAcc1" presStyleIdx="0" presStyleCnt="4">
        <dgm:presLayoutVars>
          <dgm:bulletEnabled val="1"/>
        </dgm:presLayoutVars>
      </dgm:prSet>
      <dgm:spPr/>
      <dgm:t>
        <a:bodyPr/>
        <a:lstStyle/>
        <a:p>
          <a:pPr rtl="1"/>
          <a:endParaRPr lang="ar-IQ"/>
        </a:p>
      </dgm:t>
    </dgm:pt>
    <dgm:pt modelId="{938B9236-B156-4D94-B8BD-F3C0BC68E470}" type="pres">
      <dgm:prSet presAssocID="{84C8FAFA-800E-4852-B704-23A03FA7770A}" presName="Name13" presStyleLbl="parChTrans1D2" presStyleIdx="1" presStyleCnt="4"/>
      <dgm:spPr/>
      <dgm:t>
        <a:bodyPr/>
        <a:lstStyle/>
        <a:p>
          <a:pPr rtl="1"/>
          <a:endParaRPr lang="ar-IQ"/>
        </a:p>
      </dgm:t>
    </dgm:pt>
    <dgm:pt modelId="{FA88A299-4E5C-41DC-81E7-5A8A7D9A9CE7}" type="pres">
      <dgm:prSet presAssocID="{A3985CDA-5082-4C79-8DA3-8434C7ECC354}" presName="childText" presStyleLbl="bgAcc1" presStyleIdx="1" presStyleCnt="4">
        <dgm:presLayoutVars>
          <dgm:bulletEnabled val="1"/>
        </dgm:presLayoutVars>
      </dgm:prSet>
      <dgm:spPr/>
      <dgm:t>
        <a:bodyPr/>
        <a:lstStyle/>
        <a:p>
          <a:pPr rtl="1"/>
          <a:endParaRPr lang="ar-IQ"/>
        </a:p>
      </dgm:t>
    </dgm:pt>
    <dgm:pt modelId="{7AFF1097-9C66-4D2A-BB97-B334662F3A05}" type="pres">
      <dgm:prSet presAssocID="{F336ACE8-45E4-4C8E-AAE8-8A7737A9CB79}" presName="root" presStyleCnt="0"/>
      <dgm:spPr/>
    </dgm:pt>
    <dgm:pt modelId="{B7CB05F2-99ED-4F19-A54C-22D99AC147B2}" type="pres">
      <dgm:prSet presAssocID="{F336ACE8-45E4-4C8E-AAE8-8A7737A9CB79}" presName="rootComposite" presStyleCnt="0"/>
      <dgm:spPr/>
    </dgm:pt>
    <dgm:pt modelId="{E9EBB4AA-855E-4633-8890-9161ACA73332}" type="pres">
      <dgm:prSet presAssocID="{F336ACE8-45E4-4C8E-AAE8-8A7737A9CB79}" presName="rootText" presStyleLbl="node1" presStyleIdx="1" presStyleCnt="2"/>
      <dgm:spPr/>
      <dgm:t>
        <a:bodyPr/>
        <a:lstStyle/>
        <a:p>
          <a:pPr rtl="1"/>
          <a:endParaRPr lang="ar-IQ"/>
        </a:p>
      </dgm:t>
    </dgm:pt>
    <dgm:pt modelId="{A47E9CD3-6780-41E1-BEB7-86C43E887598}" type="pres">
      <dgm:prSet presAssocID="{F336ACE8-45E4-4C8E-AAE8-8A7737A9CB79}" presName="rootConnector" presStyleLbl="node1" presStyleIdx="1" presStyleCnt="2"/>
      <dgm:spPr/>
      <dgm:t>
        <a:bodyPr/>
        <a:lstStyle/>
        <a:p>
          <a:pPr rtl="1"/>
          <a:endParaRPr lang="ar-IQ"/>
        </a:p>
      </dgm:t>
    </dgm:pt>
    <dgm:pt modelId="{9FF6E5CE-819A-489A-85F4-4F05763B3BBF}" type="pres">
      <dgm:prSet presAssocID="{F336ACE8-45E4-4C8E-AAE8-8A7737A9CB79}" presName="childShape" presStyleCnt="0"/>
      <dgm:spPr/>
    </dgm:pt>
    <dgm:pt modelId="{22BB5580-E087-4EE7-BDE7-D6EB2305D576}" type="pres">
      <dgm:prSet presAssocID="{F1B78427-65A3-4633-8262-B310298F7964}" presName="Name13" presStyleLbl="parChTrans1D2" presStyleIdx="2" presStyleCnt="4"/>
      <dgm:spPr/>
      <dgm:t>
        <a:bodyPr/>
        <a:lstStyle/>
        <a:p>
          <a:pPr rtl="1"/>
          <a:endParaRPr lang="ar-IQ"/>
        </a:p>
      </dgm:t>
    </dgm:pt>
    <dgm:pt modelId="{5872DBDE-0FE7-4B97-A8F8-1CD2E9E696E6}" type="pres">
      <dgm:prSet presAssocID="{8F5EF356-3D7F-4266-9380-AE1CA0684C4A}" presName="childText" presStyleLbl="bgAcc1" presStyleIdx="2" presStyleCnt="4">
        <dgm:presLayoutVars>
          <dgm:bulletEnabled val="1"/>
        </dgm:presLayoutVars>
      </dgm:prSet>
      <dgm:spPr/>
      <dgm:t>
        <a:bodyPr/>
        <a:lstStyle/>
        <a:p>
          <a:pPr rtl="1"/>
          <a:endParaRPr lang="ar-IQ"/>
        </a:p>
      </dgm:t>
    </dgm:pt>
    <dgm:pt modelId="{ACADEE72-8E2A-4C53-8702-8C74E0D7EF08}" type="pres">
      <dgm:prSet presAssocID="{6F330812-68B0-437B-B696-E37A91763FB6}" presName="Name13" presStyleLbl="parChTrans1D2" presStyleIdx="3" presStyleCnt="4"/>
      <dgm:spPr/>
      <dgm:t>
        <a:bodyPr/>
        <a:lstStyle/>
        <a:p>
          <a:pPr rtl="1"/>
          <a:endParaRPr lang="ar-IQ"/>
        </a:p>
      </dgm:t>
    </dgm:pt>
    <dgm:pt modelId="{A0CE544F-46E1-4EF9-A434-3AE396B843C6}" type="pres">
      <dgm:prSet presAssocID="{448C4FAA-4689-4181-B895-FF6BB11D40BD}" presName="childText" presStyleLbl="bgAcc1" presStyleIdx="3" presStyleCnt="4">
        <dgm:presLayoutVars>
          <dgm:bulletEnabled val="1"/>
        </dgm:presLayoutVars>
      </dgm:prSet>
      <dgm:spPr/>
      <dgm:t>
        <a:bodyPr/>
        <a:lstStyle/>
        <a:p>
          <a:pPr rtl="1"/>
          <a:endParaRPr lang="ar-IQ"/>
        </a:p>
      </dgm:t>
    </dgm:pt>
  </dgm:ptLst>
  <dgm:cxnLst>
    <dgm:cxn modelId="{7E01BE7D-4BF7-41EB-B308-36C7C27FE2BC}" srcId="{FE05ABE9-A811-49A0-96F2-5CDB983A24A2}" destId="{68D92BDA-E9EB-40BE-8E27-D58EB8953508}" srcOrd="0" destOrd="0" parTransId="{79FD571F-13BB-4C9F-8372-13C71D6C9CB5}" sibTransId="{9F9A26A8-E768-4495-8E24-FEA27B1B5949}"/>
    <dgm:cxn modelId="{9313F56A-DCCB-49C0-A48F-13EFF0395BB9}" type="presOf" srcId="{6F330812-68B0-437B-B696-E37A91763FB6}" destId="{ACADEE72-8E2A-4C53-8702-8C74E0D7EF08}" srcOrd="0" destOrd="0" presId="urn:microsoft.com/office/officeart/2005/8/layout/hierarchy3"/>
    <dgm:cxn modelId="{DDB04E67-B54C-435F-A13D-42F4A0EAD8F8}" type="presOf" srcId="{F336ACE8-45E4-4C8E-AAE8-8A7737A9CB79}" destId="{A47E9CD3-6780-41E1-BEB7-86C43E887598}" srcOrd="1" destOrd="0" presId="urn:microsoft.com/office/officeart/2005/8/layout/hierarchy3"/>
    <dgm:cxn modelId="{1E8A82D1-ABF3-4F87-A60F-EBE6F5AA275E}" type="presOf" srcId="{F1B78427-65A3-4633-8262-B310298F7964}" destId="{22BB5580-E087-4EE7-BDE7-D6EB2305D576}" srcOrd="0" destOrd="0" presId="urn:microsoft.com/office/officeart/2005/8/layout/hierarchy3"/>
    <dgm:cxn modelId="{31DD5372-2099-40BE-AB86-56449312655D}" type="presOf" srcId="{68D92BDA-E9EB-40BE-8E27-D58EB8953508}" destId="{6BBD5732-C3DA-4DDB-A576-E22659D93E8B}" srcOrd="0" destOrd="0" presId="urn:microsoft.com/office/officeart/2005/8/layout/hierarchy3"/>
    <dgm:cxn modelId="{0FB6EE3C-4F70-4D57-B8FD-E4892310B748}" type="presOf" srcId="{F336ACE8-45E4-4C8E-AAE8-8A7737A9CB79}" destId="{E9EBB4AA-855E-4633-8890-9161ACA73332}" srcOrd="0" destOrd="0" presId="urn:microsoft.com/office/officeart/2005/8/layout/hierarchy3"/>
    <dgm:cxn modelId="{6D7A8E68-1ACF-4AFA-8411-2606ADFBE18D}" type="presOf" srcId="{813EA0DF-A8FA-491F-8B11-51C4F38FA7F1}" destId="{41114CD4-0CEF-4F12-9FC0-EEA8F56E5BCC}" srcOrd="0" destOrd="0" presId="urn:microsoft.com/office/officeart/2005/8/layout/hierarchy3"/>
    <dgm:cxn modelId="{82A0A341-B51D-48CF-8313-76C6EA0CE318}" type="presOf" srcId="{448C4FAA-4689-4181-B895-FF6BB11D40BD}" destId="{A0CE544F-46E1-4EF9-A434-3AE396B843C6}" srcOrd="0" destOrd="0" presId="urn:microsoft.com/office/officeart/2005/8/layout/hierarchy3"/>
    <dgm:cxn modelId="{202D339D-23B0-4360-B275-D85426BFBB1C}" srcId="{F336ACE8-45E4-4C8E-AAE8-8A7737A9CB79}" destId="{8F5EF356-3D7F-4266-9380-AE1CA0684C4A}" srcOrd="0" destOrd="0" parTransId="{F1B78427-65A3-4633-8262-B310298F7964}" sibTransId="{3262E8CD-CC98-49F7-8078-5F9AD599D98A}"/>
    <dgm:cxn modelId="{B872A497-4608-4386-8FCD-F5632C356A63}" srcId="{68D92BDA-E9EB-40BE-8E27-D58EB8953508}" destId="{A3985CDA-5082-4C79-8DA3-8434C7ECC354}" srcOrd="1" destOrd="0" parTransId="{84C8FAFA-800E-4852-B704-23A03FA7770A}" sibTransId="{E4D142B2-3174-4DFF-A32A-AF277429E002}"/>
    <dgm:cxn modelId="{7E8D7031-FE83-4F61-982C-B888B7DCD23F}" type="presOf" srcId="{8F5EF356-3D7F-4266-9380-AE1CA0684C4A}" destId="{5872DBDE-0FE7-4B97-A8F8-1CD2E9E696E6}" srcOrd="0" destOrd="0" presId="urn:microsoft.com/office/officeart/2005/8/layout/hierarchy3"/>
    <dgm:cxn modelId="{73599136-D49C-4690-A4B0-BC4C89D43A9B}" type="presOf" srcId="{FE05ABE9-A811-49A0-96F2-5CDB983A24A2}" destId="{EDC3AA25-EC96-4EC3-84BB-F48133384AF7}" srcOrd="0" destOrd="0" presId="urn:microsoft.com/office/officeart/2005/8/layout/hierarchy3"/>
    <dgm:cxn modelId="{7463163F-7F09-4B66-B944-3B4F8FD8E68B}" srcId="{F336ACE8-45E4-4C8E-AAE8-8A7737A9CB79}" destId="{448C4FAA-4689-4181-B895-FF6BB11D40BD}" srcOrd="1" destOrd="0" parTransId="{6F330812-68B0-437B-B696-E37A91763FB6}" sibTransId="{39647E7D-48B6-417B-8B72-CD82579FA686}"/>
    <dgm:cxn modelId="{F6F6CFB1-0164-46FA-ABBA-F65568901CD0}" srcId="{68D92BDA-E9EB-40BE-8E27-D58EB8953508}" destId="{813EA0DF-A8FA-491F-8B11-51C4F38FA7F1}" srcOrd="0" destOrd="0" parTransId="{A4CEFCE9-9EC6-41C4-A1B0-AD429FC0EDA9}" sibTransId="{3EF922BD-10E9-49D4-AE63-D1AF00B91455}"/>
    <dgm:cxn modelId="{C7B72217-A43F-46FB-A747-ADE72DBBBE00}" type="presOf" srcId="{A4CEFCE9-9EC6-41C4-A1B0-AD429FC0EDA9}" destId="{8C1CCD6E-D497-4E18-B7B0-2187405BBC5D}" srcOrd="0" destOrd="0" presId="urn:microsoft.com/office/officeart/2005/8/layout/hierarchy3"/>
    <dgm:cxn modelId="{98531553-FC04-48C4-B68F-5F764B1D6C7A}" srcId="{FE05ABE9-A811-49A0-96F2-5CDB983A24A2}" destId="{F336ACE8-45E4-4C8E-AAE8-8A7737A9CB79}" srcOrd="1" destOrd="0" parTransId="{559A0887-1127-4B18-A20E-1BEAF6112D85}" sibTransId="{A4BC1D2C-7F51-4F2E-A89D-434A6D31DCC9}"/>
    <dgm:cxn modelId="{E71B7137-1B3A-453F-B2D8-7D272D158A3C}" type="presOf" srcId="{A3985CDA-5082-4C79-8DA3-8434C7ECC354}" destId="{FA88A299-4E5C-41DC-81E7-5A8A7D9A9CE7}" srcOrd="0" destOrd="0" presId="urn:microsoft.com/office/officeart/2005/8/layout/hierarchy3"/>
    <dgm:cxn modelId="{4AB80CDB-E877-435E-953F-28893FDDC108}" type="presOf" srcId="{68D92BDA-E9EB-40BE-8E27-D58EB8953508}" destId="{1BBCD642-16D6-4B17-BC24-311FA0ECC608}" srcOrd="1" destOrd="0" presId="urn:microsoft.com/office/officeart/2005/8/layout/hierarchy3"/>
    <dgm:cxn modelId="{56090985-381F-4296-951A-6E36B640FB76}" type="presOf" srcId="{84C8FAFA-800E-4852-B704-23A03FA7770A}" destId="{938B9236-B156-4D94-B8BD-F3C0BC68E470}" srcOrd="0" destOrd="0" presId="urn:microsoft.com/office/officeart/2005/8/layout/hierarchy3"/>
    <dgm:cxn modelId="{2F5D79F1-7D41-4FC9-8B54-1E40C0E1AFE2}" type="presParOf" srcId="{EDC3AA25-EC96-4EC3-84BB-F48133384AF7}" destId="{2FAA3C13-ED7C-4EA5-A4EF-D46A294FC9E4}" srcOrd="0" destOrd="0" presId="urn:microsoft.com/office/officeart/2005/8/layout/hierarchy3"/>
    <dgm:cxn modelId="{F047EB08-0260-45D2-84F3-35917759F782}" type="presParOf" srcId="{2FAA3C13-ED7C-4EA5-A4EF-D46A294FC9E4}" destId="{3C955BA7-14D4-43D9-9F9F-C84C86F63012}" srcOrd="0" destOrd="0" presId="urn:microsoft.com/office/officeart/2005/8/layout/hierarchy3"/>
    <dgm:cxn modelId="{0B9EF1B5-D458-4348-B511-EDEBF8E972C7}" type="presParOf" srcId="{3C955BA7-14D4-43D9-9F9F-C84C86F63012}" destId="{6BBD5732-C3DA-4DDB-A576-E22659D93E8B}" srcOrd="0" destOrd="0" presId="urn:microsoft.com/office/officeart/2005/8/layout/hierarchy3"/>
    <dgm:cxn modelId="{4A71200C-565A-4E38-BD02-34231588BB05}" type="presParOf" srcId="{3C955BA7-14D4-43D9-9F9F-C84C86F63012}" destId="{1BBCD642-16D6-4B17-BC24-311FA0ECC608}" srcOrd="1" destOrd="0" presId="urn:microsoft.com/office/officeart/2005/8/layout/hierarchy3"/>
    <dgm:cxn modelId="{427DB3C4-D356-4348-B938-D55F0678D8B1}" type="presParOf" srcId="{2FAA3C13-ED7C-4EA5-A4EF-D46A294FC9E4}" destId="{52F46A2C-3A1F-4E4F-8E2B-1979A84EF5CC}" srcOrd="1" destOrd="0" presId="urn:microsoft.com/office/officeart/2005/8/layout/hierarchy3"/>
    <dgm:cxn modelId="{10C67025-F187-405E-AF33-7EBA701077EB}" type="presParOf" srcId="{52F46A2C-3A1F-4E4F-8E2B-1979A84EF5CC}" destId="{8C1CCD6E-D497-4E18-B7B0-2187405BBC5D}" srcOrd="0" destOrd="0" presId="urn:microsoft.com/office/officeart/2005/8/layout/hierarchy3"/>
    <dgm:cxn modelId="{A608725A-E045-44C7-BC84-3F1441262A6D}" type="presParOf" srcId="{52F46A2C-3A1F-4E4F-8E2B-1979A84EF5CC}" destId="{41114CD4-0CEF-4F12-9FC0-EEA8F56E5BCC}" srcOrd="1" destOrd="0" presId="urn:microsoft.com/office/officeart/2005/8/layout/hierarchy3"/>
    <dgm:cxn modelId="{70A84B53-4BBB-4AF5-BDFC-B40908E8BD57}" type="presParOf" srcId="{52F46A2C-3A1F-4E4F-8E2B-1979A84EF5CC}" destId="{938B9236-B156-4D94-B8BD-F3C0BC68E470}" srcOrd="2" destOrd="0" presId="urn:microsoft.com/office/officeart/2005/8/layout/hierarchy3"/>
    <dgm:cxn modelId="{6F191BEF-9DD3-4DBF-AA18-E89750B195A2}" type="presParOf" srcId="{52F46A2C-3A1F-4E4F-8E2B-1979A84EF5CC}" destId="{FA88A299-4E5C-41DC-81E7-5A8A7D9A9CE7}" srcOrd="3" destOrd="0" presId="urn:microsoft.com/office/officeart/2005/8/layout/hierarchy3"/>
    <dgm:cxn modelId="{A89C59C2-A617-4081-8D1B-2CDB1B16F0F3}" type="presParOf" srcId="{EDC3AA25-EC96-4EC3-84BB-F48133384AF7}" destId="{7AFF1097-9C66-4D2A-BB97-B334662F3A05}" srcOrd="1" destOrd="0" presId="urn:microsoft.com/office/officeart/2005/8/layout/hierarchy3"/>
    <dgm:cxn modelId="{7CF43EDC-7DDC-4E92-95DD-D8E97438DD12}" type="presParOf" srcId="{7AFF1097-9C66-4D2A-BB97-B334662F3A05}" destId="{B7CB05F2-99ED-4F19-A54C-22D99AC147B2}" srcOrd="0" destOrd="0" presId="urn:microsoft.com/office/officeart/2005/8/layout/hierarchy3"/>
    <dgm:cxn modelId="{7EE53C0E-27BD-4F1A-A839-B14394DE918A}" type="presParOf" srcId="{B7CB05F2-99ED-4F19-A54C-22D99AC147B2}" destId="{E9EBB4AA-855E-4633-8890-9161ACA73332}" srcOrd="0" destOrd="0" presId="urn:microsoft.com/office/officeart/2005/8/layout/hierarchy3"/>
    <dgm:cxn modelId="{75755ACE-ACF5-4E68-89B9-6FB703E2972C}" type="presParOf" srcId="{B7CB05F2-99ED-4F19-A54C-22D99AC147B2}" destId="{A47E9CD3-6780-41E1-BEB7-86C43E887598}" srcOrd="1" destOrd="0" presId="urn:microsoft.com/office/officeart/2005/8/layout/hierarchy3"/>
    <dgm:cxn modelId="{B6E98B21-5AC3-43D9-B204-E51C30A2C838}" type="presParOf" srcId="{7AFF1097-9C66-4D2A-BB97-B334662F3A05}" destId="{9FF6E5CE-819A-489A-85F4-4F05763B3BBF}" srcOrd="1" destOrd="0" presId="urn:microsoft.com/office/officeart/2005/8/layout/hierarchy3"/>
    <dgm:cxn modelId="{30652906-3A74-4DB9-A6D2-0723E24D3B86}" type="presParOf" srcId="{9FF6E5CE-819A-489A-85F4-4F05763B3BBF}" destId="{22BB5580-E087-4EE7-BDE7-D6EB2305D576}" srcOrd="0" destOrd="0" presId="urn:microsoft.com/office/officeart/2005/8/layout/hierarchy3"/>
    <dgm:cxn modelId="{A983F690-D616-4191-A89E-767058E15CCC}" type="presParOf" srcId="{9FF6E5CE-819A-489A-85F4-4F05763B3BBF}" destId="{5872DBDE-0FE7-4B97-A8F8-1CD2E9E696E6}" srcOrd="1" destOrd="0" presId="urn:microsoft.com/office/officeart/2005/8/layout/hierarchy3"/>
    <dgm:cxn modelId="{A3938A87-B070-4138-A7BD-B878E59175F2}" type="presParOf" srcId="{9FF6E5CE-819A-489A-85F4-4F05763B3BBF}" destId="{ACADEE72-8E2A-4C53-8702-8C74E0D7EF08}" srcOrd="2" destOrd="0" presId="urn:microsoft.com/office/officeart/2005/8/layout/hierarchy3"/>
    <dgm:cxn modelId="{2CDBF094-F756-4441-9B41-AD4F003F3380}" type="presParOf" srcId="{9FF6E5CE-819A-489A-85F4-4F05763B3BBF}" destId="{A0CE544F-46E1-4EF9-A434-3AE396B843C6}" srcOrd="3"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F2092C4-1560-4ED6-8A27-B570CA8B9AE6}">
      <dsp:nvSpPr>
        <dsp:cNvPr id="0" name=""/>
        <dsp:cNvSpPr/>
      </dsp:nvSpPr>
      <dsp:spPr>
        <a:xfrm>
          <a:off x="2827593" y="778"/>
          <a:ext cx="2607496" cy="1180593"/>
        </a:xfrm>
        <a:prstGeom prst="roundRect">
          <a:avLst/>
        </a:prstGeom>
        <a:solidFill>
          <a:srgbClr val="C00000"/>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IQ" sz="2800" b="1" kern="1200" dirty="0" err="1" smtClean="0">
              <a:solidFill>
                <a:schemeClr val="tx1"/>
              </a:solidFill>
            </a:rPr>
            <a:t>محكات</a:t>
          </a:r>
          <a:r>
            <a:rPr lang="ar-IQ" sz="2800" b="1" kern="1200" dirty="0" smtClean="0">
              <a:solidFill>
                <a:schemeClr val="tx1"/>
              </a:solidFill>
            </a:rPr>
            <a:t> السلوك غير السوي</a:t>
          </a:r>
          <a:endParaRPr lang="ar-IQ" sz="2800" b="1" kern="1200" dirty="0">
            <a:solidFill>
              <a:schemeClr val="tx1"/>
            </a:solidFill>
          </a:endParaRPr>
        </a:p>
      </dsp:txBody>
      <dsp:txXfrm>
        <a:off x="2827593" y="778"/>
        <a:ext cx="2607496" cy="1180593"/>
      </dsp:txXfrm>
    </dsp:sp>
    <dsp:sp modelId="{A0E99B9E-B40B-4A28-81A4-7205DCE3E4B5}">
      <dsp:nvSpPr>
        <dsp:cNvPr id="0" name=""/>
        <dsp:cNvSpPr/>
      </dsp:nvSpPr>
      <dsp:spPr>
        <a:xfrm>
          <a:off x="1770822" y="591075"/>
          <a:ext cx="4721039" cy="4721039"/>
        </a:xfrm>
        <a:custGeom>
          <a:avLst/>
          <a:gdLst/>
          <a:ahLst/>
          <a:cxnLst/>
          <a:rect l="0" t="0" r="0" b="0"/>
          <a:pathLst>
            <a:path>
              <a:moveTo>
                <a:pt x="3671929" y="397802"/>
              </a:moveTo>
              <a:arcTo wR="2360519" hR="2360519" stAng="18224957" swAng="1322076"/>
            </a:path>
          </a:pathLst>
        </a:custGeom>
        <a:noFill/>
        <a:ln w="55000" cap="flat" cmpd="thickThin" algn="ctr">
          <a:solidFill>
            <a:schemeClr val="accent1"/>
          </a:solidFill>
          <a:prstDash val="solid"/>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z="-110000"/>
      </dsp:spPr>
      <dsp:style>
        <a:lnRef idx="2">
          <a:schemeClr val="accent1"/>
        </a:lnRef>
        <a:fillRef idx="0">
          <a:schemeClr val="accent1"/>
        </a:fillRef>
        <a:effectRef idx="1">
          <a:schemeClr val="accent1"/>
        </a:effectRef>
        <a:fontRef idx="minor">
          <a:schemeClr val="tx1"/>
        </a:fontRef>
      </dsp:style>
    </dsp:sp>
    <dsp:sp modelId="{284242F6-69E0-48E8-86E0-3E9D187A502C}">
      <dsp:nvSpPr>
        <dsp:cNvPr id="0" name=""/>
        <dsp:cNvSpPr/>
      </dsp:nvSpPr>
      <dsp:spPr>
        <a:xfrm>
          <a:off x="5020916" y="1631857"/>
          <a:ext cx="2710825" cy="1180593"/>
        </a:xfrm>
        <a:prstGeom prst="roundRect">
          <a:avLst/>
        </a:prstGeom>
        <a:solidFill>
          <a:srgbClr val="00B050"/>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b="1" kern="1200" dirty="0" smtClean="0">
              <a:solidFill>
                <a:schemeClr val="tx1"/>
              </a:solidFill>
            </a:rPr>
            <a:t>قصور النشاط المعرفي</a:t>
          </a:r>
        </a:p>
        <a:p>
          <a:pPr lvl="0" algn="ctr" defTabSz="889000" rtl="1">
            <a:lnSpc>
              <a:spcPct val="90000"/>
            </a:lnSpc>
            <a:spcBef>
              <a:spcPct val="0"/>
            </a:spcBef>
            <a:spcAft>
              <a:spcPct val="35000"/>
            </a:spcAft>
          </a:pPr>
          <a:r>
            <a:rPr lang="ar-IQ" sz="2000" b="1" kern="1200" dirty="0" smtClean="0">
              <a:solidFill>
                <a:schemeClr val="tx1"/>
              </a:solidFill>
            </a:rPr>
            <a:t>( كإعاقة قدرات الاستدلال والإدراك والانتباه والاتصال ..الخ)</a:t>
          </a:r>
          <a:endParaRPr lang="ar-IQ" sz="2000" b="1" kern="1200" dirty="0">
            <a:solidFill>
              <a:schemeClr val="tx1"/>
            </a:solidFill>
          </a:endParaRPr>
        </a:p>
      </dsp:txBody>
      <dsp:txXfrm>
        <a:off x="5020916" y="1631857"/>
        <a:ext cx="2710825" cy="1180593"/>
      </dsp:txXfrm>
    </dsp:sp>
    <dsp:sp modelId="{58692AC0-EABD-4CFA-BE76-3E604E390F17}">
      <dsp:nvSpPr>
        <dsp:cNvPr id="0" name=""/>
        <dsp:cNvSpPr/>
      </dsp:nvSpPr>
      <dsp:spPr>
        <a:xfrm>
          <a:off x="1770822" y="591075"/>
          <a:ext cx="4721039" cy="4721039"/>
        </a:xfrm>
        <a:custGeom>
          <a:avLst/>
          <a:gdLst/>
          <a:ahLst/>
          <a:cxnLst/>
          <a:rect l="0" t="0" r="0" b="0"/>
          <a:pathLst>
            <a:path>
              <a:moveTo>
                <a:pt x="4717777" y="2236473"/>
              </a:moveTo>
              <a:arcTo wR="2360519" hR="2360519" stAng="21419263" swAng="2197692"/>
            </a:path>
          </a:pathLst>
        </a:custGeom>
        <a:noFill/>
        <a:ln w="55000" cap="flat" cmpd="thickThin" algn="ctr">
          <a:solidFill>
            <a:schemeClr val="accent5"/>
          </a:solidFill>
          <a:prstDash val="solid"/>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z="-110000"/>
      </dsp:spPr>
      <dsp:style>
        <a:lnRef idx="2">
          <a:schemeClr val="accent5"/>
        </a:lnRef>
        <a:fillRef idx="0">
          <a:schemeClr val="accent5"/>
        </a:fillRef>
        <a:effectRef idx="1">
          <a:schemeClr val="accent5"/>
        </a:effectRef>
        <a:fontRef idx="minor">
          <a:schemeClr val="tx1"/>
        </a:fontRef>
      </dsp:style>
    </dsp:sp>
    <dsp:sp modelId="{E7FFCD27-FD56-4725-87CF-FCC76962CD88}">
      <dsp:nvSpPr>
        <dsp:cNvPr id="0" name=""/>
        <dsp:cNvSpPr/>
      </dsp:nvSpPr>
      <dsp:spPr>
        <a:xfrm>
          <a:off x="4258818" y="4270999"/>
          <a:ext cx="2520005" cy="1180593"/>
        </a:xfrm>
        <a:prstGeom prst="roundRect">
          <a:avLst/>
        </a:prstGeom>
        <a:solidFill>
          <a:srgbClr val="0070C0"/>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b="1" kern="1200" smtClean="0">
              <a:solidFill>
                <a:schemeClr val="tx1"/>
              </a:solidFill>
            </a:rPr>
            <a:t>قصور السلوك الاجتماعي      ( انحراف السلوك بدرجة عالية عن التقاليد والعادات السائدة في المجتمع)</a:t>
          </a:r>
          <a:endParaRPr lang="ar-IQ" sz="2000" b="1" kern="1200" dirty="0">
            <a:solidFill>
              <a:schemeClr val="tx1"/>
            </a:solidFill>
          </a:endParaRPr>
        </a:p>
      </dsp:txBody>
      <dsp:txXfrm>
        <a:off x="4258818" y="4270999"/>
        <a:ext cx="2520005" cy="1180593"/>
      </dsp:txXfrm>
    </dsp:sp>
    <dsp:sp modelId="{4B90A3D7-8571-46FC-BB47-815E20B3D53E}">
      <dsp:nvSpPr>
        <dsp:cNvPr id="0" name=""/>
        <dsp:cNvSpPr/>
      </dsp:nvSpPr>
      <dsp:spPr>
        <a:xfrm>
          <a:off x="1770822" y="591075"/>
          <a:ext cx="4721039" cy="4721039"/>
        </a:xfrm>
        <a:custGeom>
          <a:avLst/>
          <a:gdLst/>
          <a:ahLst/>
          <a:cxnLst/>
          <a:rect l="0" t="0" r="0" b="0"/>
          <a:pathLst>
            <a:path>
              <a:moveTo>
                <a:pt x="2485063" y="4717751"/>
              </a:moveTo>
              <a:arcTo wR="2360519" hR="2360519" stAng="5218536" swAng="419328"/>
            </a:path>
          </a:pathLst>
        </a:custGeom>
        <a:noFill/>
        <a:ln w="9525"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7BFA3DBE-0D86-4B67-A3B2-9BAA85702285}">
      <dsp:nvSpPr>
        <dsp:cNvPr id="0" name=""/>
        <dsp:cNvSpPr/>
      </dsp:nvSpPr>
      <dsp:spPr>
        <a:xfrm>
          <a:off x="1522511" y="4270999"/>
          <a:ext cx="2442703" cy="1180593"/>
        </a:xfrm>
        <a:prstGeom prst="roundRect">
          <a:avLst/>
        </a:prstGeom>
        <a:solidFill>
          <a:srgbClr val="9966FF"/>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b="1" kern="1200" smtClean="0">
              <a:solidFill>
                <a:schemeClr val="tx1"/>
              </a:solidFill>
            </a:rPr>
            <a:t>الضيق الشديد والشعور بالأسى والقلق والغضب والتعبير عن تلك الانفعالات بطرق غير مناسبة</a:t>
          </a:r>
          <a:endParaRPr lang="ar-IQ" sz="2000" b="1" kern="1200" dirty="0">
            <a:solidFill>
              <a:schemeClr val="tx1"/>
            </a:solidFill>
          </a:endParaRPr>
        </a:p>
      </dsp:txBody>
      <dsp:txXfrm>
        <a:off x="1522511" y="4270999"/>
        <a:ext cx="2442703" cy="1180593"/>
      </dsp:txXfrm>
    </dsp:sp>
    <dsp:sp modelId="{26D1F489-B1BB-47EF-9EDD-631E0BCBA063}">
      <dsp:nvSpPr>
        <dsp:cNvPr id="0" name=""/>
        <dsp:cNvSpPr/>
      </dsp:nvSpPr>
      <dsp:spPr>
        <a:xfrm>
          <a:off x="1770822" y="591075"/>
          <a:ext cx="4721039" cy="4721039"/>
        </a:xfrm>
        <a:custGeom>
          <a:avLst/>
          <a:gdLst/>
          <a:ahLst/>
          <a:cxnLst/>
          <a:rect l="0" t="0" r="0" b="0"/>
          <a:pathLst>
            <a:path>
              <a:moveTo>
                <a:pt x="394755" y="3667357"/>
              </a:moveTo>
              <a:arcTo wR="2360519" hR="2360519" stAng="8783045" swAng="2197692"/>
            </a:path>
          </a:pathLst>
        </a:custGeom>
        <a:noFill/>
        <a:ln w="55000" cap="flat" cmpd="thickThin" algn="ctr">
          <a:solidFill>
            <a:schemeClr val="accent2"/>
          </a:solidFill>
          <a:prstDash val="solid"/>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z="-110000"/>
      </dsp:spPr>
      <dsp:style>
        <a:lnRef idx="2">
          <a:schemeClr val="accent2"/>
        </a:lnRef>
        <a:fillRef idx="0">
          <a:schemeClr val="accent2"/>
        </a:fillRef>
        <a:effectRef idx="1">
          <a:schemeClr val="accent2"/>
        </a:effectRef>
        <a:fontRef idx="minor">
          <a:schemeClr val="tx1"/>
        </a:fontRef>
      </dsp:style>
    </dsp:sp>
    <dsp:sp modelId="{CD68C433-40FA-4550-BAB5-FA9443E00474}">
      <dsp:nvSpPr>
        <dsp:cNvPr id="0" name=""/>
        <dsp:cNvSpPr/>
      </dsp:nvSpPr>
      <dsp:spPr>
        <a:xfrm>
          <a:off x="497857" y="1631857"/>
          <a:ext cx="2776993" cy="1180593"/>
        </a:xfrm>
        <a:prstGeom prst="roundRect">
          <a:avLst/>
        </a:prstGeom>
        <a:solidFill>
          <a:srgbClr val="FFFF00"/>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IQ" sz="2400" b="1" kern="1200" dirty="0" smtClean="0">
              <a:solidFill>
                <a:schemeClr val="tx1"/>
              </a:solidFill>
            </a:rPr>
            <a:t>قصور الحكم الذاتي        ( هو الانعدام التام للتحكم في السلوك)</a:t>
          </a:r>
          <a:endParaRPr lang="ar-IQ" sz="2400" b="1" kern="1200" dirty="0">
            <a:solidFill>
              <a:schemeClr val="tx1"/>
            </a:solidFill>
          </a:endParaRPr>
        </a:p>
      </dsp:txBody>
      <dsp:txXfrm>
        <a:off x="497857" y="1631857"/>
        <a:ext cx="2776993" cy="1180593"/>
      </dsp:txXfrm>
    </dsp:sp>
    <dsp:sp modelId="{C6B17068-005A-4154-9FFD-ACB2CB79CA09}">
      <dsp:nvSpPr>
        <dsp:cNvPr id="0" name=""/>
        <dsp:cNvSpPr/>
      </dsp:nvSpPr>
      <dsp:spPr>
        <a:xfrm>
          <a:off x="1770822" y="591075"/>
          <a:ext cx="4721039" cy="4721039"/>
        </a:xfrm>
        <a:custGeom>
          <a:avLst/>
          <a:gdLst/>
          <a:ahLst/>
          <a:cxnLst/>
          <a:rect l="0" t="0" r="0" b="0"/>
          <a:pathLst>
            <a:path>
              <a:moveTo>
                <a:pt x="408552" y="1033161"/>
              </a:moveTo>
              <a:arcTo wR="2360519" hR="2360519" stAng="12852967" swAng="1322076"/>
            </a:path>
          </a:pathLst>
        </a:custGeom>
        <a:noFill/>
        <a:ln w="55000" cap="flat" cmpd="thickThin" algn="ctr">
          <a:solidFill>
            <a:schemeClr val="dk1"/>
          </a:solidFill>
          <a:prstDash val="solid"/>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z="-110000"/>
      </dsp:spPr>
      <dsp:style>
        <a:lnRef idx="2">
          <a:schemeClr val="dk1"/>
        </a:lnRef>
        <a:fillRef idx="0">
          <a:schemeClr val="dk1"/>
        </a:fillRef>
        <a:effectRef idx="1">
          <a:schemeClr val="dk1"/>
        </a:effectRef>
        <a:fontRef idx="minor">
          <a:schemeClr val="tx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154A2AA-F123-4195-B464-A8FC421414FB}">
      <dsp:nvSpPr>
        <dsp:cNvPr id="0" name=""/>
        <dsp:cNvSpPr/>
      </dsp:nvSpPr>
      <dsp:spPr>
        <a:xfrm>
          <a:off x="2909123" y="544"/>
          <a:ext cx="4363684" cy="2125431"/>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r" defTabSz="1066800" rtl="1">
            <a:lnSpc>
              <a:spcPct val="90000"/>
            </a:lnSpc>
            <a:spcBef>
              <a:spcPct val="0"/>
            </a:spcBef>
            <a:spcAft>
              <a:spcPct val="15000"/>
            </a:spcAft>
            <a:buChar char="••"/>
          </a:pPr>
          <a:endParaRPr lang="ar-IQ" sz="2400" kern="1200" dirty="0"/>
        </a:p>
        <a:p>
          <a:pPr marL="228600" lvl="1" indent="-228600" algn="r" defTabSz="1066800" rtl="1">
            <a:lnSpc>
              <a:spcPct val="90000"/>
            </a:lnSpc>
            <a:spcBef>
              <a:spcPct val="0"/>
            </a:spcBef>
            <a:spcAft>
              <a:spcPct val="15000"/>
            </a:spcAft>
            <a:buChar char="••"/>
          </a:pPr>
          <a:r>
            <a:rPr lang="ar-IQ" sz="2400" b="1" kern="1200" dirty="0" smtClean="0"/>
            <a:t>التعزيز. تشكيل السلوك، ضبط المثير، التسلسل، </a:t>
          </a:r>
          <a:r>
            <a:rPr lang="ar-IQ" sz="2400" b="1" kern="1200" dirty="0" err="1" smtClean="0"/>
            <a:t>النمذجة</a:t>
          </a:r>
          <a:r>
            <a:rPr lang="ar-IQ" sz="2400" b="1" kern="1200" dirty="0" smtClean="0"/>
            <a:t>، </a:t>
          </a:r>
          <a:r>
            <a:rPr lang="ar-IQ" sz="2400" b="1" kern="1200" dirty="0" err="1" smtClean="0"/>
            <a:t>التعمييم</a:t>
          </a:r>
          <a:r>
            <a:rPr lang="ar-IQ" sz="2400" b="1" kern="1200" dirty="0" smtClean="0"/>
            <a:t>، التمييز، التلقين.</a:t>
          </a:r>
          <a:endParaRPr lang="ar-IQ" sz="2400" kern="1200" dirty="0"/>
        </a:p>
      </dsp:txBody>
      <dsp:txXfrm>
        <a:off x="2909123" y="544"/>
        <a:ext cx="4363684" cy="2125431"/>
      </dsp:txXfrm>
    </dsp:sp>
    <dsp:sp modelId="{6BAE197D-18BC-456F-B67C-6B11261C511F}">
      <dsp:nvSpPr>
        <dsp:cNvPr id="0" name=""/>
        <dsp:cNvSpPr/>
      </dsp:nvSpPr>
      <dsp:spPr>
        <a:xfrm>
          <a:off x="0" y="544"/>
          <a:ext cx="2909123" cy="212543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1">
            <a:lnSpc>
              <a:spcPct val="90000"/>
            </a:lnSpc>
            <a:spcBef>
              <a:spcPct val="0"/>
            </a:spcBef>
            <a:spcAft>
              <a:spcPct val="35000"/>
            </a:spcAft>
          </a:pPr>
          <a:r>
            <a:rPr lang="ar-IQ" sz="3600" b="1" kern="1200" dirty="0" smtClean="0">
              <a:solidFill>
                <a:schemeClr val="tx1"/>
              </a:solidFill>
            </a:rPr>
            <a:t>أساليب لزيادة السلوك المرغوب فيه</a:t>
          </a:r>
          <a:endParaRPr lang="ar-IQ" sz="3600" kern="1200" dirty="0">
            <a:solidFill>
              <a:schemeClr val="tx1"/>
            </a:solidFill>
          </a:endParaRPr>
        </a:p>
      </dsp:txBody>
      <dsp:txXfrm>
        <a:off x="0" y="544"/>
        <a:ext cx="2909123" cy="2125431"/>
      </dsp:txXfrm>
    </dsp:sp>
    <dsp:sp modelId="{ED0617E4-382B-4C72-9737-5733458B333A}">
      <dsp:nvSpPr>
        <dsp:cNvPr id="0" name=""/>
        <dsp:cNvSpPr/>
      </dsp:nvSpPr>
      <dsp:spPr>
        <a:xfrm>
          <a:off x="2909123" y="2338519"/>
          <a:ext cx="4363684" cy="2125431"/>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r" defTabSz="1066800" rtl="1">
            <a:lnSpc>
              <a:spcPct val="100000"/>
            </a:lnSpc>
            <a:spcBef>
              <a:spcPct val="0"/>
            </a:spcBef>
            <a:spcAft>
              <a:spcPct val="15000"/>
            </a:spcAft>
            <a:buChar char="••"/>
          </a:pPr>
          <a:endParaRPr lang="ar-IQ" sz="2400" kern="1200" dirty="0"/>
        </a:p>
        <a:p>
          <a:pPr marL="228600" lvl="1" indent="-228600" algn="r" defTabSz="1066800" rtl="1">
            <a:lnSpc>
              <a:spcPct val="100000"/>
            </a:lnSpc>
            <a:spcBef>
              <a:spcPct val="0"/>
            </a:spcBef>
            <a:spcAft>
              <a:spcPct val="15000"/>
            </a:spcAft>
            <a:buChar char="••"/>
          </a:pPr>
          <a:r>
            <a:rPr lang="ar-IQ" sz="2400" b="1" kern="1200" dirty="0" smtClean="0"/>
            <a:t>العقاب،</a:t>
          </a:r>
          <a:r>
            <a:rPr lang="ar-IQ" sz="2400" b="1" kern="1200" dirty="0" err="1" smtClean="0"/>
            <a:t>الاطفاء</a:t>
          </a:r>
          <a:r>
            <a:rPr lang="ar-IQ" sz="2400" b="1" kern="1200" dirty="0" smtClean="0"/>
            <a:t>.تكلفة الاستجابة، التصحيح الزائد، الإقصاء، تقليل الحساسية التدريجي.، التنفير</a:t>
          </a:r>
          <a:endParaRPr lang="ar-IQ" sz="2400" kern="1200" dirty="0"/>
        </a:p>
      </dsp:txBody>
      <dsp:txXfrm>
        <a:off x="2909123" y="2338519"/>
        <a:ext cx="4363684" cy="2125431"/>
      </dsp:txXfrm>
    </dsp:sp>
    <dsp:sp modelId="{CE746FDF-8610-44B6-955A-D1B2F2402271}">
      <dsp:nvSpPr>
        <dsp:cNvPr id="0" name=""/>
        <dsp:cNvSpPr/>
      </dsp:nvSpPr>
      <dsp:spPr>
        <a:xfrm>
          <a:off x="0" y="2338519"/>
          <a:ext cx="2909123" cy="212543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1">
            <a:lnSpc>
              <a:spcPct val="90000"/>
            </a:lnSpc>
            <a:spcBef>
              <a:spcPct val="0"/>
            </a:spcBef>
            <a:spcAft>
              <a:spcPct val="35000"/>
            </a:spcAft>
          </a:pPr>
          <a:r>
            <a:rPr lang="ar-IQ" sz="3600" b="1" kern="1200" dirty="0" smtClean="0">
              <a:solidFill>
                <a:schemeClr val="tx1"/>
              </a:solidFill>
            </a:rPr>
            <a:t>أساليب لخفض السلوك غير المرغوب فيه</a:t>
          </a:r>
          <a:endParaRPr lang="ar-IQ" sz="3600" kern="1200" dirty="0">
            <a:solidFill>
              <a:schemeClr val="tx1"/>
            </a:solidFill>
          </a:endParaRPr>
        </a:p>
      </dsp:txBody>
      <dsp:txXfrm>
        <a:off x="0" y="2338519"/>
        <a:ext cx="2909123" cy="212543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1E0774D-B14C-4B48-94A4-13578DBE8423}">
      <dsp:nvSpPr>
        <dsp:cNvPr id="0" name=""/>
        <dsp:cNvSpPr/>
      </dsp:nvSpPr>
      <dsp:spPr>
        <a:xfrm>
          <a:off x="2117821" y="294"/>
          <a:ext cx="1864718" cy="619125"/>
        </a:xfrm>
        <a:prstGeom prst="roundRect">
          <a:avLst/>
        </a:prstGeom>
        <a:solidFill>
          <a:schemeClr val="lt1"/>
        </a:solidFill>
        <a:ln w="55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solidFill>
                <a:schemeClr val="tx1"/>
              </a:solidFill>
              <a:latin typeface="Monotype Koufi" pitchFamily="2" charset="-78"/>
              <a:ea typeface="Monotype Koufi" pitchFamily="2" charset="-78"/>
              <a:cs typeface="Monotype Koufi" pitchFamily="2" charset="-78"/>
            </a:rPr>
            <a:t>أولا:قياس نتائج السلوك:</a:t>
          </a:r>
          <a:endParaRPr lang="ar-IQ" sz="1800" kern="1200" dirty="0">
            <a:solidFill>
              <a:schemeClr val="tx1"/>
            </a:solidFill>
          </a:endParaRPr>
        </a:p>
      </dsp:txBody>
      <dsp:txXfrm>
        <a:off x="2117821" y="294"/>
        <a:ext cx="1864718" cy="619125"/>
      </dsp:txXfrm>
    </dsp:sp>
    <dsp:sp modelId="{99084501-E4B2-4A59-B1EA-F7722DF810CB}">
      <dsp:nvSpPr>
        <dsp:cNvPr id="0" name=""/>
        <dsp:cNvSpPr/>
      </dsp:nvSpPr>
      <dsp:spPr>
        <a:xfrm>
          <a:off x="2278407" y="582120"/>
          <a:ext cx="2044582" cy="2044582"/>
        </a:xfrm>
        <a:custGeom>
          <a:avLst/>
          <a:gdLst/>
          <a:ahLst/>
          <a:cxnLst/>
          <a:rect l="0" t="0" r="0" b="0"/>
          <a:pathLst>
            <a:path>
              <a:moveTo>
                <a:pt x="1396508" y="70954"/>
              </a:moveTo>
              <a:arcTo wR="1022291" hR="1022291" stAng="17488360" swAng="109125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6D77D1A-BEA7-4D27-A433-B0BD2F17E7E5}">
      <dsp:nvSpPr>
        <dsp:cNvPr id="0" name=""/>
        <dsp:cNvSpPr/>
      </dsp:nvSpPr>
      <dsp:spPr>
        <a:xfrm>
          <a:off x="3765885" y="889254"/>
          <a:ext cx="1951091" cy="838939"/>
        </a:xfrm>
        <a:prstGeom prst="roundRect">
          <a:avLst/>
        </a:prstGeom>
        <a:solidFill>
          <a:schemeClr val="lt1"/>
        </a:solidFill>
        <a:ln w="55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rtl="1">
            <a:lnSpc>
              <a:spcPct val="100000"/>
            </a:lnSpc>
            <a:spcBef>
              <a:spcPct val="0"/>
            </a:spcBef>
            <a:spcAft>
              <a:spcPct val="35000"/>
            </a:spcAft>
          </a:pPr>
          <a:r>
            <a:rPr lang="ar-SA" sz="2000" b="1" u="sng" kern="1200" dirty="0" smtClean="0">
              <a:solidFill>
                <a:schemeClr val="tx1"/>
              </a:solidFill>
              <a:latin typeface="Monotype Koufi" pitchFamily="2" charset="-78"/>
              <a:ea typeface="Monotype Koufi" pitchFamily="2" charset="-78"/>
              <a:cs typeface="Monotype Koufi" pitchFamily="2" charset="-78"/>
            </a:rPr>
            <a:t>1.تكرار حدوث السلوك:</a:t>
          </a:r>
          <a:endParaRPr lang="ar-IQ" sz="2000" kern="1200" dirty="0">
            <a:solidFill>
              <a:schemeClr val="tx1"/>
            </a:solidFill>
          </a:endParaRPr>
        </a:p>
      </dsp:txBody>
      <dsp:txXfrm>
        <a:off x="3765885" y="889254"/>
        <a:ext cx="1951091" cy="838939"/>
      </dsp:txXfrm>
    </dsp:sp>
    <dsp:sp modelId="{14361460-1ACB-415A-9E0F-B077736ED08C}">
      <dsp:nvSpPr>
        <dsp:cNvPr id="0" name=""/>
        <dsp:cNvSpPr/>
      </dsp:nvSpPr>
      <dsp:spPr>
        <a:xfrm>
          <a:off x="2270860" y="33304"/>
          <a:ext cx="2044582" cy="2044582"/>
        </a:xfrm>
        <a:custGeom>
          <a:avLst/>
          <a:gdLst/>
          <a:ahLst/>
          <a:cxnLst/>
          <a:rect l="0" t="0" r="0" b="0"/>
          <a:pathLst>
            <a:path>
              <a:moveTo>
                <a:pt x="1707765" y="1780713"/>
              </a:moveTo>
              <a:arcTo wR="1022291" hR="1022291" stAng="2873533" swAng="124546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34F814A-44AB-4AFC-8B45-ED859E6DADCB}">
      <dsp:nvSpPr>
        <dsp:cNvPr id="0" name=""/>
        <dsp:cNvSpPr/>
      </dsp:nvSpPr>
      <dsp:spPr>
        <a:xfrm>
          <a:off x="2069487" y="2044876"/>
          <a:ext cx="1961388" cy="619125"/>
        </a:xfrm>
        <a:prstGeom prst="roundRect">
          <a:avLst/>
        </a:prstGeom>
        <a:solidFill>
          <a:schemeClr val="lt1"/>
        </a:solidFill>
        <a:ln w="55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solidFill>
                <a:schemeClr val="tx1"/>
              </a:solidFill>
              <a:latin typeface="Monotype Koufi" pitchFamily="2" charset="-78"/>
              <a:ea typeface="Monotype Koufi" pitchFamily="2" charset="-78"/>
              <a:cs typeface="Monotype Koufi" pitchFamily="2" charset="-78"/>
            </a:rPr>
            <a:t>3</a:t>
          </a:r>
          <a:r>
            <a:rPr lang="ar-SA" sz="2000" b="1" u="sng" kern="1200" dirty="0" smtClean="0">
              <a:solidFill>
                <a:schemeClr val="tx1"/>
              </a:solidFill>
              <a:latin typeface="Monotype Koufi" pitchFamily="2" charset="-78"/>
              <a:ea typeface="Monotype Koufi" pitchFamily="2" charset="-78"/>
              <a:cs typeface="Monotype Koufi" pitchFamily="2" charset="-78"/>
            </a:rPr>
            <a:t>.نسبة حدوث السلوك</a:t>
          </a:r>
          <a:r>
            <a:rPr lang="ar-SA" sz="1800" b="1" u="sng" kern="1200" dirty="0" smtClean="0">
              <a:solidFill>
                <a:schemeClr val="tx1"/>
              </a:solidFill>
              <a:latin typeface="Monotype Koufi" pitchFamily="2" charset="-78"/>
              <a:ea typeface="Monotype Koufi" pitchFamily="2" charset="-78"/>
              <a:cs typeface="Monotype Koufi" pitchFamily="2" charset="-78"/>
            </a:rPr>
            <a:t>:</a:t>
          </a:r>
          <a:endParaRPr lang="ar-IQ" sz="1800" kern="1200" dirty="0">
            <a:solidFill>
              <a:schemeClr val="tx1"/>
            </a:solidFill>
          </a:endParaRPr>
        </a:p>
      </dsp:txBody>
      <dsp:txXfrm>
        <a:off x="2069487" y="2044876"/>
        <a:ext cx="1961388" cy="619125"/>
      </dsp:txXfrm>
    </dsp:sp>
    <dsp:sp modelId="{3B5FF24B-7EA5-47FA-B0B2-2165CDEF10C6}">
      <dsp:nvSpPr>
        <dsp:cNvPr id="0" name=""/>
        <dsp:cNvSpPr/>
      </dsp:nvSpPr>
      <dsp:spPr>
        <a:xfrm>
          <a:off x="1650651" y="9528"/>
          <a:ext cx="2044582" cy="2044582"/>
        </a:xfrm>
        <a:custGeom>
          <a:avLst/>
          <a:gdLst/>
          <a:ahLst/>
          <a:cxnLst/>
          <a:rect l="0" t="0" r="0" b="0"/>
          <a:pathLst>
            <a:path>
              <a:moveTo>
                <a:pt x="727069" y="2001027"/>
              </a:moveTo>
              <a:arcTo wR="1022291" hR="1022291" stAng="6407112" swAng="171088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239675B-1BE5-40A1-B064-8CAD049B5F60}">
      <dsp:nvSpPr>
        <dsp:cNvPr id="0" name=""/>
        <dsp:cNvSpPr/>
      </dsp:nvSpPr>
      <dsp:spPr>
        <a:xfrm>
          <a:off x="347701" y="1008109"/>
          <a:ext cx="1959816" cy="619124"/>
        </a:xfrm>
        <a:prstGeom prst="roundRect">
          <a:avLst/>
        </a:prstGeom>
        <a:solidFill>
          <a:schemeClr val="lt1"/>
        </a:solidFill>
        <a:ln w="55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b="1" u="sng" kern="1200" dirty="0" smtClean="0">
              <a:solidFill>
                <a:schemeClr val="tx1"/>
              </a:solidFill>
              <a:latin typeface="Monotype Koufi" pitchFamily="2" charset="-78"/>
              <a:ea typeface="Monotype Koufi" pitchFamily="2" charset="-78"/>
              <a:cs typeface="Monotype Koufi" pitchFamily="2" charset="-78"/>
            </a:rPr>
            <a:t>2- </a:t>
          </a:r>
          <a:r>
            <a:rPr lang="ar-SA" sz="2000" b="1" u="sng" kern="1200" dirty="0" smtClean="0">
              <a:solidFill>
                <a:schemeClr val="tx1"/>
              </a:solidFill>
              <a:latin typeface="Monotype Koufi" pitchFamily="2" charset="-78"/>
              <a:ea typeface="Monotype Koufi" pitchFamily="2" charset="-78"/>
              <a:cs typeface="Monotype Koufi" pitchFamily="2" charset="-78"/>
            </a:rPr>
            <a:t>معدل حدوث السلوك</a:t>
          </a:r>
          <a:endParaRPr lang="ar-IQ" sz="2000" kern="1200" dirty="0">
            <a:solidFill>
              <a:schemeClr val="tx1"/>
            </a:solidFill>
          </a:endParaRPr>
        </a:p>
      </dsp:txBody>
      <dsp:txXfrm>
        <a:off x="347701" y="1008109"/>
        <a:ext cx="1959816" cy="619124"/>
      </dsp:txXfrm>
    </dsp:sp>
    <dsp:sp modelId="{0803FDF2-0730-4287-8526-8ECAEE4771F9}">
      <dsp:nvSpPr>
        <dsp:cNvPr id="0" name=""/>
        <dsp:cNvSpPr/>
      </dsp:nvSpPr>
      <dsp:spPr>
        <a:xfrm>
          <a:off x="1644867" y="608927"/>
          <a:ext cx="2044582" cy="2044582"/>
        </a:xfrm>
        <a:custGeom>
          <a:avLst/>
          <a:gdLst/>
          <a:ahLst/>
          <a:cxnLst/>
          <a:rect l="0" t="0" r="0" b="0"/>
          <a:pathLst>
            <a:path>
              <a:moveTo>
                <a:pt x="314498" y="284654"/>
              </a:moveTo>
              <a:arcTo wR="1022291" hR="1022291" stAng="13570970" swAng="161841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BBD5732-C3DA-4DDB-A576-E22659D93E8B}">
      <dsp:nvSpPr>
        <dsp:cNvPr id="0" name=""/>
        <dsp:cNvSpPr/>
      </dsp:nvSpPr>
      <dsp:spPr>
        <a:xfrm>
          <a:off x="873490" y="1084"/>
          <a:ext cx="2881163" cy="1440581"/>
        </a:xfrm>
        <a:prstGeom prst="roundRect">
          <a:avLst>
            <a:gd name="adj" fmla="val 10000"/>
          </a:avLst>
        </a:prstGeom>
        <a:solidFill>
          <a:schemeClr val="accent1">
            <a:lumMod val="75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41910" rIns="62865" bIns="41910" numCol="1" spcCol="1270" anchor="ctr" anchorCtr="0">
          <a:noAutofit/>
        </a:bodyPr>
        <a:lstStyle/>
        <a:p>
          <a:pPr lvl="0" algn="ctr" defTabSz="1466850" rtl="1">
            <a:lnSpc>
              <a:spcPct val="90000"/>
            </a:lnSpc>
            <a:spcBef>
              <a:spcPct val="0"/>
            </a:spcBef>
            <a:spcAft>
              <a:spcPct val="35000"/>
            </a:spcAft>
          </a:pPr>
          <a:r>
            <a:rPr lang="ar-IQ" sz="3300" kern="1200" dirty="0" smtClean="0">
              <a:solidFill>
                <a:srgbClr val="FFC000"/>
              </a:solidFill>
              <a:latin typeface="Monotype Koufi" pitchFamily="2" charset="-78"/>
              <a:ea typeface="Monotype Koufi" pitchFamily="2" charset="-78"/>
              <a:cs typeface="Monotype Koufi" pitchFamily="2" charset="-78"/>
            </a:rPr>
            <a:t>جداول التعزيز الزمني</a:t>
          </a:r>
          <a:endParaRPr lang="ar-IQ" sz="3300" kern="1200" dirty="0"/>
        </a:p>
      </dsp:txBody>
      <dsp:txXfrm>
        <a:off x="873490" y="1084"/>
        <a:ext cx="2881163" cy="1440581"/>
      </dsp:txXfrm>
    </dsp:sp>
    <dsp:sp modelId="{8C1CCD6E-D497-4E18-B7B0-2187405BBC5D}">
      <dsp:nvSpPr>
        <dsp:cNvPr id="0" name=""/>
        <dsp:cNvSpPr/>
      </dsp:nvSpPr>
      <dsp:spPr>
        <a:xfrm>
          <a:off x="1161607" y="1441666"/>
          <a:ext cx="288116" cy="1080436"/>
        </a:xfrm>
        <a:custGeom>
          <a:avLst/>
          <a:gdLst/>
          <a:ahLst/>
          <a:cxnLst/>
          <a:rect l="0" t="0" r="0" b="0"/>
          <a:pathLst>
            <a:path>
              <a:moveTo>
                <a:pt x="0" y="0"/>
              </a:moveTo>
              <a:lnTo>
                <a:pt x="0" y="1080436"/>
              </a:lnTo>
              <a:lnTo>
                <a:pt x="288116" y="108043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114CD4-0CEF-4F12-9FC0-EEA8F56E5BCC}">
      <dsp:nvSpPr>
        <dsp:cNvPr id="0" name=""/>
        <dsp:cNvSpPr/>
      </dsp:nvSpPr>
      <dsp:spPr>
        <a:xfrm>
          <a:off x="1449723" y="1801812"/>
          <a:ext cx="2304930" cy="1440581"/>
        </a:xfrm>
        <a:prstGeom prst="roundRect">
          <a:avLst>
            <a:gd name="adj" fmla="val 10000"/>
          </a:avLst>
        </a:prstGeom>
        <a:solidFill>
          <a:schemeClr val="accent1">
            <a:lumMod val="60000"/>
            <a:lumOff val="40000"/>
            <a:alpha val="90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rtl="1">
            <a:lnSpc>
              <a:spcPct val="90000"/>
            </a:lnSpc>
            <a:spcBef>
              <a:spcPct val="0"/>
            </a:spcBef>
            <a:spcAft>
              <a:spcPct val="35000"/>
            </a:spcAft>
          </a:pPr>
          <a:r>
            <a:rPr lang="ar-IQ" sz="2300" kern="1200" dirty="0" smtClean="0">
              <a:solidFill>
                <a:schemeClr val="tx1"/>
              </a:solidFill>
              <a:latin typeface="Monotype Koufi" pitchFamily="2" charset="-78"/>
              <a:ea typeface="Monotype Koufi" pitchFamily="2" charset="-78"/>
              <a:cs typeface="Monotype Koufi" pitchFamily="2" charset="-78"/>
            </a:rPr>
            <a:t>أ- التعزيز ذو الفترة الزمنية الثابتة.</a:t>
          </a:r>
          <a:endParaRPr lang="ar-IQ" sz="2300" kern="1200" dirty="0">
            <a:solidFill>
              <a:schemeClr val="tx1"/>
            </a:solidFill>
          </a:endParaRPr>
        </a:p>
      </dsp:txBody>
      <dsp:txXfrm>
        <a:off x="1449723" y="1801812"/>
        <a:ext cx="2304930" cy="1440581"/>
      </dsp:txXfrm>
    </dsp:sp>
    <dsp:sp modelId="{938B9236-B156-4D94-B8BD-F3C0BC68E470}">
      <dsp:nvSpPr>
        <dsp:cNvPr id="0" name=""/>
        <dsp:cNvSpPr/>
      </dsp:nvSpPr>
      <dsp:spPr>
        <a:xfrm>
          <a:off x="1161607" y="1441666"/>
          <a:ext cx="288116" cy="2881163"/>
        </a:xfrm>
        <a:custGeom>
          <a:avLst/>
          <a:gdLst/>
          <a:ahLst/>
          <a:cxnLst/>
          <a:rect l="0" t="0" r="0" b="0"/>
          <a:pathLst>
            <a:path>
              <a:moveTo>
                <a:pt x="0" y="0"/>
              </a:moveTo>
              <a:lnTo>
                <a:pt x="0" y="2881163"/>
              </a:lnTo>
              <a:lnTo>
                <a:pt x="288116" y="2881163"/>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88A299-4E5C-41DC-81E7-5A8A7D9A9CE7}">
      <dsp:nvSpPr>
        <dsp:cNvPr id="0" name=""/>
        <dsp:cNvSpPr/>
      </dsp:nvSpPr>
      <dsp:spPr>
        <a:xfrm>
          <a:off x="1449723" y="3602539"/>
          <a:ext cx="2304930" cy="1440581"/>
        </a:xfrm>
        <a:prstGeom prst="roundRect">
          <a:avLst>
            <a:gd name="adj" fmla="val 10000"/>
          </a:avLst>
        </a:prstGeom>
        <a:solidFill>
          <a:schemeClr val="accent1">
            <a:lumMod val="60000"/>
            <a:lumOff val="40000"/>
            <a:alpha val="90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rtl="1">
            <a:lnSpc>
              <a:spcPct val="90000"/>
            </a:lnSpc>
            <a:spcBef>
              <a:spcPct val="0"/>
            </a:spcBef>
            <a:spcAft>
              <a:spcPct val="35000"/>
            </a:spcAft>
          </a:pPr>
          <a:r>
            <a:rPr lang="ar-IQ" sz="2300" kern="1200" dirty="0" smtClean="0">
              <a:solidFill>
                <a:schemeClr val="tx1"/>
              </a:solidFill>
              <a:latin typeface="Monotype Koufi" pitchFamily="2" charset="-78"/>
              <a:ea typeface="Monotype Koufi" pitchFamily="2" charset="-78"/>
              <a:cs typeface="Monotype Koufi" pitchFamily="2" charset="-78"/>
            </a:rPr>
            <a:t>ب التعزيز ذو الفترة الزمنية المتغيرة.</a:t>
          </a:r>
          <a:r>
            <a:rPr lang="ar-IQ" sz="2300" b="1" kern="1200" dirty="0" smtClean="0">
              <a:solidFill>
                <a:srgbClr val="FFC000"/>
              </a:solidFill>
              <a:latin typeface="Monotype Koufi" pitchFamily="2" charset="-78"/>
              <a:ea typeface="Monotype Koufi" pitchFamily="2" charset="-78"/>
              <a:cs typeface="Monotype Koufi" pitchFamily="2" charset="-78"/>
            </a:rPr>
            <a:t>	</a:t>
          </a:r>
          <a:endParaRPr lang="ar-IQ" sz="2300" kern="1200" dirty="0"/>
        </a:p>
      </dsp:txBody>
      <dsp:txXfrm>
        <a:off x="1449723" y="3602539"/>
        <a:ext cx="2304930" cy="1440581"/>
      </dsp:txXfrm>
    </dsp:sp>
    <dsp:sp modelId="{E9EBB4AA-855E-4633-8890-9161ACA73332}">
      <dsp:nvSpPr>
        <dsp:cNvPr id="0" name=""/>
        <dsp:cNvSpPr/>
      </dsp:nvSpPr>
      <dsp:spPr>
        <a:xfrm>
          <a:off x="4474945" y="1084"/>
          <a:ext cx="2881163" cy="1440581"/>
        </a:xfrm>
        <a:prstGeom prst="roundRect">
          <a:avLst>
            <a:gd name="adj" fmla="val 10000"/>
          </a:avLst>
        </a:prstGeom>
        <a:solidFill>
          <a:schemeClr val="accent1">
            <a:lumMod val="75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41910" rIns="62865" bIns="41910" numCol="1" spcCol="1270" anchor="ctr" anchorCtr="0">
          <a:noAutofit/>
        </a:bodyPr>
        <a:lstStyle/>
        <a:p>
          <a:pPr lvl="0" algn="ctr" defTabSz="1466850" rtl="1">
            <a:lnSpc>
              <a:spcPct val="90000"/>
            </a:lnSpc>
            <a:spcBef>
              <a:spcPct val="0"/>
            </a:spcBef>
            <a:spcAft>
              <a:spcPct val="35000"/>
            </a:spcAft>
          </a:pPr>
          <a:r>
            <a:rPr lang="ar-IQ" sz="3300" kern="1200" dirty="0" smtClean="0">
              <a:solidFill>
                <a:srgbClr val="FFC000"/>
              </a:solidFill>
              <a:latin typeface="Monotype Koufi" pitchFamily="2" charset="-78"/>
              <a:ea typeface="Monotype Koufi" pitchFamily="2" charset="-78"/>
              <a:cs typeface="Monotype Koufi" pitchFamily="2" charset="-78"/>
            </a:rPr>
            <a:t>جداول تعزيز النسبة </a:t>
          </a:r>
          <a:endParaRPr lang="ar-IQ" sz="3300" kern="1200" dirty="0"/>
        </a:p>
      </dsp:txBody>
      <dsp:txXfrm>
        <a:off x="4474945" y="1084"/>
        <a:ext cx="2881163" cy="1440581"/>
      </dsp:txXfrm>
    </dsp:sp>
    <dsp:sp modelId="{22BB5580-E087-4EE7-BDE7-D6EB2305D576}">
      <dsp:nvSpPr>
        <dsp:cNvPr id="0" name=""/>
        <dsp:cNvSpPr/>
      </dsp:nvSpPr>
      <dsp:spPr>
        <a:xfrm>
          <a:off x="4763061" y="1441666"/>
          <a:ext cx="288116" cy="1080436"/>
        </a:xfrm>
        <a:custGeom>
          <a:avLst/>
          <a:gdLst/>
          <a:ahLst/>
          <a:cxnLst/>
          <a:rect l="0" t="0" r="0" b="0"/>
          <a:pathLst>
            <a:path>
              <a:moveTo>
                <a:pt x="0" y="0"/>
              </a:moveTo>
              <a:lnTo>
                <a:pt x="0" y="1080436"/>
              </a:lnTo>
              <a:lnTo>
                <a:pt x="288116" y="108043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72DBDE-0FE7-4B97-A8F8-1CD2E9E696E6}">
      <dsp:nvSpPr>
        <dsp:cNvPr id="0" name=""/>
        <dsp:cNvSpPr/>
      </dsp:nvSpPr>
      <dsp:spPr>
        <a:xfrm>
          <a:off x="5051178" y="1801812"/>
          <a:ext cx="2304930" cy="1440581"/>
        </a:xfrm>
        <a:prstGeom prst="roundRect">
          <a:avLst>
            <a:gd name="adj" fmla="val 10000"/>
          </a:avLst>
        </a:prstGeom>
        <a:solidFill>
          <a:schemeClr val="accent1">
            <a:lumMod val="60000"/>
            <a:lumOff val="40000"/>
            <a:alpha val="90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rtl="1">
            <a:lnSpc>
              <a:spcPct val="90000"/>
            </a:lnSpc>
            <a:spcBef>
              <a:spcPct val="0"/>
            </a:spcBef>
            <a:spcAft>
              <a:spcPct val="35000"/>
            </a:spcAft>
          </a:pPr>
          <a:r>
            <a:rPr lang="ar-IQ" sz="2300" kern="1200" dirty="0" smtClean="0">
              <a:solidFill>
                <a:schemeClr val="tx1"/>
              </a:solidFill>
              <a:latin typeface="Monotype Koufi" pitchFamily="2" charset="-78"/>
              <a:ea typeface="Monotype Koufi" pitchFamily="2" charset="-78"/>
              <a:cs typeface="Monotype Koufi" pitchFamily="2" charset="-78"/>
            </a:rPr>
            <a:t>أ-التعزيز ذو النسبة الثابتة</a:t>
          </a:r>
          <a:r>
            <a:rPr lang="ar-IQ" sz="2300" kern="1200" dirty="0" smtClean="0">
              <a:solidFill>
                <a:srgbClr val="FFC000"/>
              </a:solidFill>
              <a:latin typeface="Monotype Koufi" pitchFamily="2" charset="-78"/>
              <a:ea typeface="Monotype Koufi" pitchFamily="2" charset="-78"/>
              <a:cs typeface="Monotype Koufi" pitchFamily="2" charset="-78"/>
            </a:rPr>
            <a:t>.</a:t>
          </a:r>
          <a:endParaRPr lang="ar-IQ" sz="2300" kern="1200" dirty="0"/>
        </a:p>
      </dsp:txBody>
      <dsp:txXfrm>
        <a:off x="5051178" y="1801812"/>
        <a:ext cx="2304930" cy="1440581"/>
      </dsp:txXfrm>
    </dsp:sp>
    <dsp:sp modelId="{ACADEE72-8E2A-4C53-8702-8C74E0D7EF08}">
      <dsp:nvSpPr>
        <dsp:cNvPr id="0" name=""/>
        <dsp:cNvSpPr/>
      </dsp:nvSpPr>
      <dsp:spPr>
        <a:xfrm>
          <a:off x="4763061" y="1441666"/>
          <a:ext cx="288116" cy="2881163"/>
        </a:xfrm>
        <a:custGeom>
          <a:avLst/>
          <a:gdLst/>
          <a:ahLst/>
          <a:cxnLst/>
          <a:rect l="0" t="0" r="0" b="0"/>
          <a:pathLst>
            <a:path>
              <a:moveTo>
                <a:pt x="0" y="0"/>
              </a:moveTo>
              <a:lnTo>
                <a:pt x="0" y="2881163"/>
              </a:lnTo>
              <a:lnTo>
                <a:pt x="288116" y="2881163"/>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CE544F-46E1-4EF9-A434-3AE396B843C6}">
      <dsp:nvSpPr>
        <dsp:cNvPr id="0" name=""/>
        <dsp:cNvSpPr/>
      </dsp:nvSpPr>
      <dsp:spPr>
        <a:xfrm>
          <a:off x="5051178" y="3602539"/>
          <a:ext cx="2304930" cy="1440581"/>
        </a:xfrm>
        <a:prstGeom prst="roundRect">
          <a:avLst>
            <a:gd name="adj" fmla="val 10000"/>
          </a:avLst>
        </a:prstGeom>
        <a:solidFill>
          <a:schemeClr val="accent1">
            <a:lumMod val="60000"/>
            <a:lumOff val="40000"/>
            <a:alpha val="90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rtl="1">
            <a:lnSpc>
              <a:spcPct val="90000"/>
            </a:lnSpc>
            <a:spcBef>
              <a:spcPct val="0"/>
            </a:spcBef>
            <a:spcAft>
              <a:spcPct val="35000"/>
            </a:spcAft>
          </a:pPr>
          <a:r>
            <a:rPr lang="ar-IQ" sz="2300" kern="1200" dirty="0" smtClean="0">
              <a:solidFill>
                <a:schemeClr val="tx1"/>
              </a:solidFill>
              <a:latin typeface="Monotype Koufi" pitchFamily="2" charset="-78"/>
              <a:ea typeface="Monotype Koufi" pitchFamily="2" charset="-78"/>
              <a:cs typeface="Monotype Koufi" pitchFamily="2" charset="-78"/>
            </a:rPr>
            <a:t>ب- التعزيز ذو النسبة المتغيرة</a:t>
          </a:r>
          <a:r>
            <a:rPr lang="ar-IQ" sz="2300" kern="1200" dirty="0" smtClean="0">
              <a:solidFill>
                <a:srgbClr val="FFC000"/>
              </a:solidFill>
              <a:latin typeface="Monotype Koufi" pitchFamily="2" charset="-78"/>
              <a:ea typeface="Monotype Koufi" pitchFamily="2" charset="-78"/>
              <a:cs typeface="Monotype Koufi" pitchFamily="2" charset="-78"/>
            </a:rPr>
            <a:t>.</a:t>
          </a:r>
          <a:endParaRPr lang="ar-IQ" sz="2300" kern="1200" dirty="0"/>
        </a:p>
      </dsp:txBody>
      <dsp:txXfrm>
        <a:off x="5051178" y="3602539"/>
        <a:ext cx="2304930" cy="1440581"/>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00D88AE8-6445-4E5E-A5FA-6032DCCCF791}" type="datetimeFigureOut">
              <a:rPr lang="ar-IQ" smtClean="0"/>
              <a:pPr/>
              <a:t>21/07/1438</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D7F4845C-2D4D-4EB9-A4D5-1A606CC6E822}" type="slidenum">
              <a:rPr lang="ar-IQ" smtClean="0"/>
              <a:pPr/>
              <a:t>‹#›</a:t>
            </a:fld>
            <a:endParaRPr lang="ar-IQ"/>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0D88AE8-6445-4E5E-A5FA-6032DCCCF791}" type="datetimeFigureOut">
              <a:rPr lang="ar-IQ" smtClean="0"/>
              <a:pPr/>
              <a:t>21/07/1438</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D7F4845C-2D4D-4EB9-A4D5-1A606CC6E822}" type="slidenum">
              <a:rPr lang="ar-IQ" smtClean="0"/>
              <a:pPr/>
              <a:t>‹#›</a:t>
            </a:fld>
            <a:endParaRPr lang="ar-IQ"/>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0D88AE8-6445-4E5E-A5FA-6032DCCCF791}" type="datetimeFigureOut">
              <a:rPr lang="ar-IQ" smtClean="0"/>
              <a:pPr/>
              <a:t>21/07/1438</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D7F4845C-2D4D-4EB9-A4D5-1A606CC6E822}" type="slidenum">
              <a:rPr lang="ar-IQ" smtClean="0"/>
              <a:pPr/>
              <a:t>‹#›</a:t>
            </a:fld>
            <a:endParaRPr lang="ar-IQ"/>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0D88AE8-6445-4E5E-A5FA-6032DCCCF791}" type="datetimeFigureOut">
              <a:rPr lang="ar-IQ" smtClean="0"/>
              <a:pPr/>
              <a:t>21/07/1438</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D7F4845C-2D4D-4EB9-A4D5-1A606CC6E822}" type="slidenum">
              <a:rPr lang="ar-IQ" smtClean="0"/>
              <a:pPr/>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0D88AE8-6445-4E5E-A5FA-6032DCCCF791}" type="datetimeFigureOut">
              <a:rPr lang="ar-IQ" smtClean="0"/>
              <a:pPr/>
              <a:t>21/07/1438</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D7F4845C-2D4D-4EB9-A4D5-1A606CC6E822}" type="slidenum">
              <a:rPr lang="ar-IQ" smtClean="0"/>
              <a:pPr/>
              <a:t>‹#›</a:t>
            </a:fld>
            <a:endParaRPr lang="ar-IQ"/>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0D88AE8-6445-4E5E-A5FA-6032DCCCF791}" type="datetimeFigureOut">
              <a:rPr lang="ar-IQ" smtClean="0"/>
              <a:pPr/>
              <a:t>21/07/1438</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D7F4845C-2D4D-4EB9-A4D5-1A606CC6E822}" type="slidenum">
              <a:rPr lang="ar-IQ" smtClean="0"/>
              <a:pPr/>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0D88AE8-6445-4E5E-A5FA-6032DCCCF791}" type="datetimeFigureOut">
              <a:rPr lang="ar-IQ" smtClean="0"/>
              <a:pPr/>
              <a:t>21/07/1438</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D7F4845C-2D4D-4EB9-A4D5-1A606CC6E822}"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00D88AE8-6445-4E5E-A5FA-6032DCCCF791}" type="datetimeFigureOut">
              <a:rPr lang="ar-IQ" smtClean="0"/>
              <a:pPr/>
              <a:t>21/07/1438</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D7F4845C-2D4D-4EB9-A4D5-1A606CC6E822}" type="slidenum">
              <a:rPr lang="ar-IQ" smtClean="0"/>
              <a:pPr/>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00D88AE8-6445-4E5E-A5FA-6032DCCCF791}" type="datetimeFigureOut">
              <a:rPr lang="ar-IQ" smtClean="0"/>
              <a:pPr/>
              <a:t>21/07/1438</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D7F4845C-2D4D-4EB9-A4D5-1A606CC6E822}" type="slidenum">
              <a:rPr lang="ar-IQ" smtClean="0"/>
              <a:pPr/>
              <a:t>‹#›</a:t>
            </a:fld>
            <a:endParaRPr lang="ar-IQ"/>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00D88AE8-6445-4E5E-A5FA-6032DCCCF791}" type="datetimeFigureOut">
              <a:rPr lang="ar-IQ" smtClean="0"/>
              <a:pPr/>
              <a:t>21/07/1438</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D7F4845C-2D4D-4EB9-A4D5-1A606CC6E822}"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00D88AE8-6445-4E5E-A5FA-6032DCCCF791}" type="datetimeFigureOut">
              <a:rPr lang="ar-IQ" smtClean="0"/>
              <a:pPr/>
              <a:t>21/07/1438</a:t>
            </a:fld>
            <a:endParaRPr lang="ar-IQ"/>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D7F4845C-2D4D-4EB9-A4D5-1A606CC6E822}" type="slidenum">
              <a:rPr lang="ar-IQ" smtClean="0"/>
              <a:pPr/>
              <a:t>‹#›</a:t>
            </a:fld>
            <a:endParaRPr lang="ar-IQ"/>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0D88AE8-6445-4E5E-A5FA-6032DCCCF791}" type="datetimeFigureOut">
              <a:rPr lang="ar-IQ" smtClean="0"/>
              <a:pPr/>
              <a:t>21/07/1438</a:t>
            </a:fld>
            <a:endParaRPr lang="ar-IQ"/>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7F4845C-2D4D-4EB9-A4D5-1A606CC6E822}"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ransition>
    <p:fade thruBlk="1"/>
  </p:transition>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31640" y="188641"/>
            <a:ext cx="6552728" cy="1584175"/>
          </a:xfr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a:bodyPr>
          <a:lstStyle/>
          <a:p>
            <a:pPr algn="ctr"/>
            <a:r>
              <a:rPr lang="ar-IQ" sz="3200" b="1" dirty="0" smtClean="0">
                <a:solidFill>
                  <a:schemeClr val="accent2">
                    <a:lumMod val="50000"/>
                  </a:schemeClr>
                </a:solidFill>
                <a:latin typeface="Monotype Koufi" pitchFamily="2" charset="-78"/>
                <a:ea typeface="Monotype Koufi" pitchFamily="2" charset="-78"/>
                <a:cs typeface="Monotype Koufi" pitchFamily="2" charset="-78"/>
              </a:rPr>
              <a:t>جامعة البصرة </a:t>
            </a:r>
            <a:br>
              <a:rPr lang="ar-IQ" sz="3200" b="1" dirty="0" smtClean="0">
                <a:solidFill>
                  <a:schemeClr val="accent2">
                    <a:lumMod val="50000"/>
                  </a:schemeClr>
                </a:solidFill>
                <a:latin typeface="Monotype Koufi" pitchFamily="2" charset="-78"/>
                <a:ea typeface="Monotype Koufi" pitchFamily="2" charset="-78"/>
                <a:cs typeface="Monotype Koufi" pitchFamily="2" charset="-78"/>
              </a:rPr>
            </a:br>
            <a:r>
              <a:rPr lang="ar-IQ" sz="3200" b="1" dirty="0" smtClean="0">
                <a:solidFill>
                  <a:schemeClr val="accent2">
                    <a:lumMod val="50000"/>
                  </a:schemeClr>
                </a:solidFill>
                <a:latin typeface="Monotype Koufi" pitchFamily="2" charset="-78"/>
                <a:ea typeface="Monotype Koufi" pitchFamily="2" charset="-78"/>
                <a:cs typeface="Monotype Koufi" pitchFamily="2" charset="-78"/>
              </a:rPr>
              <a:t>كلية التربية للعلوم </a:t>
            </a:r>
            <a:r>
              <a:rPr lang="ar-IQ" sz="3200" b="1" dirty="0" err="1" smtClean="0">
                <a:solidFill>
                  <a:schemeClr val="accent2">
                    <a:lumMod val="50000"/>
                  </a:schemeClr>
                </a:solidFill>
                <a:latin typeface="Monotype Koufi" pitchFamily="2" charset="-78"/>
                <a:ea typeface="Monotype Koufi" pitchFamily="2" charset="-78"/>
                <a:cs typeface="Monotype Koufi" pitchFamily="2" charset="-78"/>
              </a:rPr>
              <a:t>الانسانية</a:t>
            </a:r>
            <a:r>
              <a:rPr lang="ar-IQ" sz="3200" b="1" dirty="0" smtClean="0">
                <a:solidFill>
                  <a:schemeClr val="accent2">
                    <a:lumMod val="50000"/>
                  </a:schemeClr>
                </a:solidFill>
                <a:latin typeface="Monotype Koufi" pitchFamily="2" charset="-78"/>
                <a:ea typeface="Monotype Koufi" pitchFamily="2" charset="-78"/>
                <a:cs typeface="Monotype Koufi" pitchFamily="2" charset="-78"/>
              </a:rPr>
              <a:t/>
            </a:r>
            <a:br>
              <a:rPr lang="ar-IQ" sz="3200" b="1" dirty="0" smtClean="0">
                <a:solidFill>
                  <a:schemeClr val="accent2">
                    <a:lumMod val="50000"/>
                  </a:schemeClr>
                </a:solidFill>
                <a:latin typeface="Monotype Koufi" pitchFamily="2" charset="-78"/>
                <a:ea typeface="Monotype Koufi" pitchFamily="2" charset="-78"/>
                <a:cs typeface="Monotype Koufi" pitchFamily="2" charset="-78"/>
              </a:rPr>
            </a:br>
            <a:r>
              <a:rPr lang="ar-IQ" sz="3200" b="1" dirty="0" smtClean="0">
                <a:solidFill>
                  <a:schemeClr val="accent2">
                    <a:lumMod val="50000"/>
                  </a:schemeClr>
                </a:solidFill>
                <a:latin typeface="Monotype Koufi" pitchFamily="2" charset="-78"/>
                <a:ea typeface="Monotype Koufi" pitchFamily="2" charset="-78"/>
                <a:cs typeface="Monotype Koufi" pitchFamily="2" charset="-78"/>
              </a:rPr>
              <a:t>قسم الإرشاد النفسي والتوجيه التربوي</a:t>
            </a:r>
            <a:endParaRPr lang="ar-IQ" sz="3200" b="1" dirty="0">
              <a:solidFill>
                <a:schemeClr val="accent2">
                  <a:lumMod val="50000"/>
                </a:schemeClr>
              </a:solidFill>
              <a:latin typeface="Monotype Koufi" pitchFamily="2" charset="-78"/>
              <a:ea typeface="Monotype Koufi" pitchFamily="2" charset="-78"/>
              <a:cs typeface="Monotype Koufi" pitchFamily="2" charset="-78"/>
            </a:endParaRPr>
          </a:p>
        </p:txBody>
      </p:sp>
      <p:sp>
        <p:nvSpPr>
          <p:cNvPr id="3" name="عنوان فرعي 2"/>
          <p:cNvSpPr>
            <a:spLocks noGrp="1"/>
          </p:cNvSpPr>
          <p:nvPr>
            <p:ph type="subTitle" idx="1"/>
          </p:nvPr>
        </p:nvSpPr>
        <p:spPr>
          <a:xfrm>
            <a:off x="467544" y="2204864"/>
            <a:ext cx="8424936" cy="4392488"/>
          </a:xfr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l="50000" t="50000" r="50000" b="50000"/>
            </a:path>
            <a:tileRect/>
          </a:gradFill>
        </p:spPr>
        <p:style>
          <a:lnRef idx="1">
            <a:schemeClr val="accent5"/>
          </a:lnRef>
          <a:fillRef idx="2">
            <a:schemeClr val="accent5"/>
          </a:fillRef>
          <a:effectRef idx="1">
            <a:schemeClr val="accent5"/>
          </a:effectRef>
          <a:fontRef idx="minor">
            <a:schemeClr val="dk1"/>
          </a:fontRef>
        </p:style>
        <p:txBody>
          <a:bodyPr>
            <a:noAutofit/>
          </a:bodyPr>
          <a:lstStyle/>
          <a:p>
            <a:pPr algn="ctr"/>
            <a:r>
              <a:rPr lang="ar-SA" sz="5400" b="1" cap="all" dirty="0" smtClean="0">
                <a:ln w="0"/>
                <a:solidFill>
                  <a:schemeClr val="tx1"/>
                </a:solidFill>
                <a:effectLst>
                  <a:reflection blurRad="12700" stA="50000" endPos="50000" dist="5000" dir="5400000" sy="-100000" rotWithShape="0"/>
                </a:effectLst>
                <a:latin typeface="Monotype Koufi" pitchFamily="2" charset="-78"/>
                <a:ea typeface="Monotype Koufi" pitchFamily="2" charset="-78"/>
                <a:cs typeface="Monotype Koufi" pitchFamily="2" charset="-78"/>
              </a:rPr>
              <a:t>استراتيجيات تعديل السلوك</a:t>
            </a:r>
            <a:r>
              <a:rPr lang="en-US" sz="5400" b="1" cap="all" dirty="0" smtClean="0">
                <a:ln w="0"/>
                <a:solidFill>
                  <a:schemeClr val="tx1"/>
                </a:solidFill>
                <a:effectLst>
                  <a:reflection blurRad="12700" stA="50000" endPos="50000" dist="5000" dir="5400000" sy="-100000" rotWithShape="0"/>
                </a:effectLst>
                <a:latin typeface="Andalus" pitchFamily="18" charset="-78"/>
                <a:ea typeface="Monotype Koufi" pitchFamily="2" charset="-78"/>
                <a:cs typeface="Monotype Koufi" pitchFamily="2" charset="-78"/>
              </a:rPr>
              <a:t>  </a:t>
            </a:r>
            <a:r>
              <a:rPr lang="ar-IQ" sz="5400" b="1" cap="all" dirty="0" smtClean="0">
                <a:ln w="0"/>
                <a:solidFill>
                  <a:schemeClr val="tx1"/>
                </a:solidFill>
                <a:effectLst>
                  <a:reflection blurRad="12700" stA="50000" endPos="50000" dist="5000" dir="5400000" sy="-100000" rotWithShape="0"/>
                </a:effectLst>
                <a:latin typeface="Monotype Koufi" pitchFamily="2" charset="-78"/>
                <a:ea typeface="Monotype Koufi" pitchFamily="2" charset="-78"/>
                <a:cs typeface="Monotype Koufi" pitchFamily="2" charset="-78"/>
              </a:rPr>
              <a:t>وأسلوب ازلة الحساسية التدريجي أنموذجا</a:t>
            </a:r>
          </a:p>
        </p:txBody>
      </p:sp>
      <p:sp>
        <p:nvSpPr>
          <p:cNvPr id="4" name="مستطيل مستدير الزوايا 3"/>
          <p:cNvSpPr/>
          <p:nvPr/>
        </p:nvSpPr>
        <p:spPr>
          <a:xfrm>
            <a:off x="1259632" y="5157192"/>
            <a:ext cx="4104456" cy="1008112"/>
          </a:xfrm>
          <a:prstGeom prst="roundRect">
            <a:avLst/>
          </a:prstGeom>
          <a:scene3d>
            <a:camera prst="isometricOffAxis1Right"/>
            <a:lightRig rig="threePt" dir="t"/>
          </a:scene3d>
        </p:spPr>
        <p:style>
          <a:lnRef idx="1">
            <a:schemeClr val="accent6"/>
          </a:lnRef>
          <a:fillRef idx="2">
            <a:schemeClr val="accent6"/>
          </a:fillRef>
          <a:effectRef idx="1">
            <a:schemeClr val="accent6"/>
          </a:effectRef>
          <a:fontRef idx="minor">
            <a:schemeClr val="dk1"/>
          </a:fontRef>
        </p:style>
        <p:txBody>
          <a:bodyPr rtlCol="1" anchor="ctr"/>
          <a:lstStyle/>
          <a:p>
            <a:pPr algn="ctr"/>
            <a:r>
              <a:rPr lang="ar-IQ" sz="2800" b="1" cap="all" dirty="0" err="1" smtClean="0">
                <a:ln w="0"/>
                <a:solidFill>
                  <a:srgbClr val="C00000"/>
                </a:solidFill>
                <a:effectLst>
                  <a:reflection blurRad="12700" stA="50000" endPos="50000" dist="5000" dir="5400000" sy="-100000" rotWithShape="0"/>
                </a:effectLst>
                <a:latin typeface="Monotype Koufi" pitchFamily="2" charset="-78"/>
                <a:ea typeface="Monotype Koufi" pitchFamily="2" charset="-78"/>
                <a:cs typeface="Monotype Koufi" pitchFamily="2" charset="-78"/>
              </a:rPr>
              <a:t>اعداد</a:t>
            </a:r>
            <a:endParaRPr lang="ar-IQ" sz="2800" b="1" cap="all" dirty="0" smtClean="0">
              <a:ln w="0"/>
              <a:solidFill>
                <a:srgbClr val="C00000"/>
              </a:solidFill>
              <a:effectLst>
                <a:reflection blurRad="12700" stA="50000" endPos="50000" dist="5000" dir="5400000" sy="-100000" rotWithShape="0"/>
              </a:effectLst>
              <a:latin typeface="Monotype Koufi" pitchFamily="2" charset="-78"/>
              <a:ea typeface="Monotype Koufi" pitchFamily="2" charset="-78"/>
              <a:cs typeface="Monotype Koufi" pitchFamily="2" charset="-78"/>
            </a:endParaRPr>
          </a:p>
          <a:p>
            <a:pPr algn="ctr"/>
            <a:r>
              <a:rPr lang="ar-IQ" sz="2800" b="1" cap="all" dirty="0" smtClean="0">
                <a:ln w="0"/>
                <a:solidFill>
                  <a:srgbClr val="C00000"/>
                </a:solidFill>
                <a:effectLst>
                  <a:reflection blurRad="12700" stA="50000" endPos="50000" dist="5000" dir="5400000" sy="-100000" rotWithShape="0"/>
                </a:effectLst>
                <a:latin typeface="Monotype Koufi" pitchFamily="2" charset="-78"/>
                <a:ea typeface="Monotype Koufi" pitchFamily="2" charset="-78"/>
                <a:cs typeface="Monotype Koufi" pitchFamily="2" charset="-78"/>
              </a:rPr>
              <a:t> أ.م.د مائدة مردان محي</a:t>
            </a:r>
            <a:endParaRPr lang="ar-IQ" sz="2800" b="1" dirty="0" smtClean="0">
              <a:solidFill>
                <a:srgbClr val="C00000"/>
              </a:solidFill>
              <a:latin typeface="Monotype Koufi" pitchFamily="2" charset="-78"/>
              <a:ea typeface="Monotype Koufi" pitchFamily="2" charset="-78"/>
              <a:cs typeface="Monotype Koufi" pitchFamily="2" charset="-78"/>
            </a:endParaRPr>
          </a:p>
          <a:p>
            <a:pPr algn="ctr"/>
            <a:endParaRPr lang="ar-IQ"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bg/>
                                          </p:spTgt>
                                        </p:tgtEl>
                                        <p:attrNameLst>
                                          <p:attrName>style.visibility</p:attrName>
                                        </p:attrNameLst>
                                      </p:cBhvr>
                                      <p:to>
                                        <p:strVal val="visible"/>
                                      </p:to>
                                    </p:set>
                                    <p:animEffect transition="in" filter="diamond(in)">
                                      <p:cBhvr>
                                        <p:cTn id="10" dur="2000"/>
                                        <p:tgtEl>
                                          <p:spTgt spid="3">
                                            <p:bg/>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2000"/>
                                        <p:tgtEl>
                                          <p:spTgt spid="3">
                                            <p:txEl>
                                              <p:pRg st="0" end="0"/>
                                            </p:txEl>
                                          </p:spTgt>
                                        </p:tgtEl>
                                      </p:cBhvr>
                                    </p:animEffect>
                                  </p:childTnLst>
                                </p:cTn>
                              </p:par>
                              <p:par>
                                <p:cTn id="14" presetID="30"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600" decel="100000"/>
                                        <p:tgtEl>
                                          <p:spTgt spid="4"/>
                                        </p:tgtEl>
                                      </p:cBhvr>
                                    </p:animEffect>
                                    <p:anim calcmode="lin" valueType="num">
                                      <p:cBhvr>
                                        <p:cTn id="17" dur="1600" decel="100000" fill="hold"/>
                                        <p:tgtEl>
                                          <p:spTgt spid="4"/>
                                        </p:tgtEl>
                                        <p:attrNameLst>
                                          <p:attrName>style.rotation</p:attrName>
                                        </p:attrNameLst>
                                      </p:cBhvr>
                                      <p:tavLst>
                                        <p:tav tm="0">
                                          <p:val>
                                            <p:fltVal val="-90"/>
                                          </p:val>
                                        </p:tav>
                                        <p:tav tm="100000">
                                          <p:val>
                                            <p:fltVal val="0"/>
                                          </p:val>
                                        </p:tav>
                                      </p:tavLst>
                                    </p:anim>
                                    <p:anim calcmode="lin" valueType="num">
                                      <p:cBhvr>
                                        <p:cTn id="18" dur="1600" decel="100000" fill="hold"/>
                                        <p:tgtEl>
                                          <p:spTgt spid="4"/>
                                        </p:tgtEl>
                                        <p:attrNameLst>
                                          <p:attrName>ppt_x</p:attrName>
                                        </p:attrNameLst>
                                      </p:cBhvr>
                                      <p:tavLst>
                                        <p:tav tm="0">
                                          <p:val>
                                            <p:strVal val="#ppt_x+0.4"/>
                                          </p:val>
                                        </p:tav>
                                        <p:tav tm="100000">
                                          <p:val>
                                            <p:strVal val="#ppt_x-0.05"/>
                                          </p:val>
                                        </p:tav>
                                      </p:tavLst>
                                    </p:anim>
                                    <p:anim calcmode="lin" valueType="num">
                                      <p:cBhvr>
                                        <p:cTn id="19" dur="1600" decel="100000" fill="hold"/>
                                        <p:tgtEl>
                                          <p:spTgt spid="4"/>
                                        </p:tgtEl>
                                        <p:attrNameLst>
                                          <p:attrName>ppt_y</p:attrName>
                                        </p:attrNameLst>
                                      </p:cBhvr>
                                      <p:tavLst>
                                        <p:tav tm="0">
                                          <p:val>
                                            <p:strVal val="#ppt_y-0.4"/>
                                          </p:val>
                                        </p:tav>
                                        <p:tav tm="100000">
                                          <p:val>
                                            <p:strVal val="#ppt_y+0.1"/>
                                          </p:val>
                                        </p:tav>
                                      </p:tavLst>
                                    </p:anim>
                                    <p:anim calcmode="lin" valueType="num">
                                      <p:cBhvr>
                                        <p:cTn id="20"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21"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547260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a:r>
              <a:rPr lang="ar-SA" sz="2400" dirty="0" smtClean="0">
                <a:solidFill>
                  <a:srgbClr val="FFFF00"/>
                </a:solidFill>
                <a:latin typeface="Monotype Koufi" pitchFamily="2" charset="-78"/>
                <a:ea typeface="Monotype Koufi" pitchFamily="2" charset="-78"/>
                <a:cs typeface="Monotype Koufi" pitchFamily="2" charset="-78"/>
              </a:rPr>
              <a:t>تستخدم طرق عديدة لقياس السلوك المراد تعديله مثل الاختبارات النفسية التقليدية ( اختبارات الذكاء واختبارات الشخصية). والمقابلات السلوكية التي عن طريقها نتفهم المشكلة التي يعاني منها الفرد، والتعرف على تأريخ الحالة </a:t>
            </a:r>
            <a:r>
              <a:rPr lang="ar-SA" sz="2400" dirty="0" err="1" smtClean="0">
                <a:solidFill>
                  <a:srgbClr val="FFFF00"/>
                </a:solidFill>
                <a:latin typeface="Monotype Koufi" pitchFamily="2" charset="-78"/>
                <a:ea typeface="Monotype Koufi" pitchFamily="2" charset="-78"/>
                <a:cs typeface="Monotype Koufi" pitchFamily="2" charset="-78"/>
              </a:rPr>
              <a:t>نمائياً</a:t>
            </a:r>
            <a:r>
              <a:rPr lang="ar-SA" sz="2400" dirty="0" smtClean="0">
                <a:solidFill>
                  <a:srgbClr val="FFFF00"/>
                </a:solidFill>
                <a:latin typeface="Monotype Koufi" pitchFamily="2" charset="-78"/>
                <a:ea typeface="Monotype Koufi" pitchFamily="2" charset="-78"/>
                <a:cs typeface="Monotype Koufi" pitchFamily="2" charset="-78"/>
              </a:rPr>
              <a:t> واجتماعيا. كذلك معرفة أنماط التفاعل الأسري التي قد تؤثر في السلوك المستهدف. كما تستخدم قوائم تقدير السلوك وهي عبارة عن الإجابة عن أسئلة محددة تهدف إلى تقييم سلوك الحالة بشكل عام.</a:t>
            </a:r>
            <a:endParaRPr lang="ar-IQ" sz="2400" dirty="0" smtClean="0">
              <a:solidFill>
                <a:srgbClr val="FFFF00"/>
              </a:solidFill>
              <a:latin typeface="Monotype Koufi" pitchFamily="2" charset="-78"/>
              <a:ea typeface="Monotype Koufi" pitchFamily="2" charset="-78"/>
              <a:cs typeface="Monotype Koufi" pitchFamily="2" charset="-78"/>
            </a:endParaRPr>
          </a:p>
          <a:p>
            <a:pPr algn="just"/>
            <a:r>
              <a:rPr lang="ar-IQ" sz="2400" dirty="0" smtClean="0">
                <a:solidFill>
                  <a:srgbClr val="FFFF00"/>
                </a:solidFill>
                <a:latin typeface="Monotype Koufi" pitchFamily="2" charset="-78"/>
                <a:ea typeface="Monotype Koufi" pitchFamily="2" charset="-78"/>
                <a:cs typeface="Monotype Koufi" pitchFamily="2" charset="-78"/>
              </a:rPr>
              <a:t>                           </a:t>
            </a:r>
            <a:endParaRPr lang="en-US" sz="2400" dirty="0" smtClean="0">
              <a:solidFill>
                <a:srgbClr val="FFFF00"/>
              </a:solidFill>
              <a:ea typeface="Monotype Koufi" pitchFamily="2" charset="-78"/>
              <a:cs typeface="Monotype Koufi" pitchFamily="2" charset="-78"/>
            </a:endParaRPr>
          </a:p>
          <a:p>
            <a:pPr algn="just"/>
            <a:endParaRPr lang="ar-IQ" sz="2400" dirty="0">
              <a:solidFill>
                <a:srgbClr val="FFFF00"/>
              </a:solidFill>
              <a:latin typeface="Monotype Koufi" pitchFamily="2" charset="-78"/>
              <a:ea typeface="Monotype Koufi" pitchFamily="2" charset="-78"/>
              <a:cs typeface="Monotype Koufi" pitchFamily="2" charset="-78"/>
            </a:endParaRPr>
          </a:p>
        </p:txBody>
      </p:sp>
      <p:sp>
        <p:nvSpPr>
          <p:cNvPr id="2" name="عنوان 1"/>
          <p:cNvSpPr>
            <a:spLocks noGrp="1"/>
          </p:cNvSpPr>
          <p:nvPr>
            <p:ph type="title"/>
          </p:nvPr>
        </p:nvSpPr>
        <p:spPr>
          <a:xfrm>
            <a:off x="457200" y="274638"/>
            <a:ext cx="8229600" cy="778098"/>
          </a:xfr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ar-IQ" sz="4800" b="1" dirty="0" smtClean="0">
                <a:solidFill>
                  <a:schemeClr val="tx1"/>
                </a:solidFill>
                <a:latin typeface="Monotype Koufi" pitchFamily="2" charset="-78"/>
                <a:ea typeface="Monotype Koufi" pitchFamily="2" charset="-78"/>
                <a:cs typeface="Monotype Koufi" pitchFamily="2" charset="-78"/>
              </a:rPr>
              <a:t/>
            </a:r>
            <a:br>
              <a:rPr lang="ar-IQ" sz="4800" b="1" dirty="0" smtClean="0">
                <a:solidFill>
                  <a:schemeClr val="tx1"/>
                </a:solidFill>
                <a:latin typeface="Monotype Koufi" pitchFamily="2" charset="-78"/>
                <a:ea typeface="Monotype Koufi" pitchFamily="2" charset="-78"/>
                <a:cs typeface="Monotype Koufi" pitchFamily="2" charset="-78"/>
              </a:rPr>
            </a:br>
            <a:r>
              <a:rPr lang="ar-IQ" sz="4800" b="1" dirty="0" smtClean="0">
                <a:solidFill>
                  <a:schemeClr val="tx1"/>
                </a:solidFill>
                <a:latin typeface="Monotype Koufi" pitchFamily="2" charset="-78"/>
                <a:ea typeface="Monotype Koufi" pitchFamily="2" charset="-78"/>
                <a:cs typeface="Monotype Koufi" pitchFamily="2" charset="-78"/>
              </a:rPr>
              <a:t>الخطوة </a:t>
            </a:r>
            <a:r>
              <a:rPr lang="ar-IQ" sz="4800" b="1" dirty="0" err="1" smtClean="0">
                <a:solidFill>
                  <a:schemeClr val="tx1"/>
                </a:solidFill>
                <a:latin typeface="Monotype Koufi" pitchFamily="2" charset="-78"/>
                <a:ea typeface="Monotype Koufi" pitchFamily="2" charset="-78"/>
                <a:cs typeface="Monotype Koufi" pitchFamily="2" charset="-78"/>
              </a:rPr>
              <a:t>ال</a:t>
            </a:r>
            <a:r>
              <a:rPr lang="ar-SA" sz="4800" b="1" dirty="0" smtClean="0">
                <a:solidFill>
                  <a:schemeClr val="tx1"/>
                </a:solidFill>
                <a:latin typeface="Monotype Koufi" pitchFamily="2" charset="-78"/>
                <a:ea typeface="Monotype Koufi" pitchFamily="2" charset="-78"/>
                <a:cs typeface="Monotype Koufi" pitchFamily="2" charset="-78"/>
              </a:rPr>
              <a:t>ثالث</a:t>
            </a:r>
            <a:r>
              <a:rPr lang="ar-IQ" sz="4800" b="1" dirty="0" smtClean="0">
                <a:solidFill>
                  <a:schemeClr val="tx1"/>
                </a:solidFill>
                <a:latin typeface="Monotype Koufi" pitchFamily="2" charset="-78"/>
                <a:ea typeface="Monotype Koufi" pitchFamily="2" charset="-78"/>
                <a:cs typeface="Monotype Koufi" pitchFamily="2" charset="-78"/>
              </a:rPr>
              <a:t>ة</a:t>
            </a:r>
            <a:r>
              <a:rPr lang="ar-SA" sz="4800" b="1" dirty="0" smtClean="0">
                <a:solidFill>
                  <a:schemeClr val="tx1"/>
                </a:solidFill>
                <a:latin typeface="Monotype Koufi" pitchFamily="2" charset="-78"/>
                <a:ea typeface="Monotype Koufi" pitchFamily="2" charset="-78"/>
                <a:cs typeface="Monotype Koufi" pitchFamily="2" charset="-78"/>
              </a:rPr>
              <a:t>- قياس السلوك:</a:t>
            </a:r>
            <a:r>
              <a:rPr lang="en-US" sz="4800" dirty="0" smtClean="0">
                <a:solidFill>
                  <a:schemeClr val="tx1"/>
                </a:solidFill>
                <a:ea typeface="Monotype Koufi" pitchFamily="2" charset="-78"/>
                <a:cs typeface="Monotype Koufi" pitchFamily="2" charset="-78"/>
              </a:rPr>
              <a:t/>
            </a:r>
            <a:br>
              <a:rPr lang="en-US" sz="4800" dirty="0" smtClean="0">
                <a:solidFill>
                  <a:schemeClr val="tx1"/>
                </a:solidFill>
                <a:ea typeface="Monotype Koufi" pitchFamily="2" charset="-78"/>
                <a:cs typeface="Monotype Koufi" pitchFamily="2" charset="-78"/>
              </a:rPr>
            </a:br>
            <a:endParaRPr lang="ar-IQ" sz="4800" dirty="0">
              <a:solidFill>
                <a:schemeClr val="tx1"/>
              </a:solidFill>
              <a:latin typeface="Monotype Koufi" pitchFamily="2" charset="-78"/>
              <a:ea typeface="Monotype Koufi" pitchFamily="2" charset="-78"/>
              <a:cs typeface="Monotype Koufi" pitchFamily="2" charset="-78"/>
            </a:endParaRPr>
          </a:p>
        </p:txBody>
      </p:sp>
      <p:graphicFrame>
        <p:nvGraphicFramePr>
          <p:cNvPr id="4" name="رسم تخطيطي 3"/>
          <p:cNvGraphicFramePr/>
          <p:nvPr/>
        </p:nvGraphicFramePr>
        <p:xfrm>
          <a:off x="1524000" y="3789040"/>
          <a:ext cx="6096000" cy="2664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1"/>
                                          </p:val>
                                        </p:tav>
                                        <p:tav tm="100000">
                                          <p:val>
                                            <p:strVal val="#ppt_x"/>
                                          </p:val>
                                        </p:tav>
                                      </p:tavLst>
                                    </p:anim>
                                    <p:anim calcmode="lin" valueType="num">
                                      <p:cBhvr>
                                        <p:cTn id="9" dur="2000" fill="hold"/>
                                        <p:tgtEl>
                                          <p:spTgt spid="2"/>
                                        </p:tgtEl>
                                        <p:attrNameLst>
                                          <p:attrName>ppt_y</p:attrName>
                                        </p:attrNameLst>
                                      </p:cBhvr>
                                      <p:tavLst>
                                        <p:tav tm="0">
                                          <p:val>
                                            <p:strVal val="#ppt_y"/>
                                          </p:val>
                                        </p:tav>
                                        <p:tav tm="100000">
                                          <p:val>
                                            <p:strVal val="#ppt_y"/>
                                          </p:val>
                                        </p:tav>
                                      </p:tavLst>
                                    </p:anim>
                                  </p:childTnLst>
                                </p:cTn>
                              </p:par>
                              <p:par>
                                <p:cTn id="10" presetID="43" presetClass="entr" presetSubtype="0" fill="hold" grpId="0" nodeType="with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00"/>
                                        <p:tgtEl>
                                          <p:spTgt spid="3">
                                            <p:bg/>
                                          </p:spTgt>
                                        </p:tgtEl>
                                      </p:cBhvr>
                                    </p:animEffect>
                                    <p:anim calcmode="lin" valueType="num">
                                      <p:cBhvr>
                                        <p:cTn id="13" dur="800" fill="hold"/>
                                        <p:tgtEl>
                                          <p:spTgt spid="3">
                                            <p:bg/>
                                          </p:spTgt>
                                        </p:tgtEl>
                                        <p:attrNameLst>
                                          <p:attrName>ppt_x</p:attrName>
                                        </p:attrNameLst>
                                      </p:cBhvr>
                                      <p:tavLst>
                                        <p:tav tm="0">
                                          <p:val>
                                            <p:strVal val="#ppt_x"/>
                                          </p:val>
                                        </p:tav>
                                        <p:tav tm="100000">
                                          <p:val>
                                            <p:strVal val="#ppt_x"/>
                                          </p:val>
                                        </p:tav>
                                      </p:tavLst>
                                    </p:anim>
                                    <p:anim calcmode="lin" valueType="num">
                                      <p:cBhvr>
                                        <p:cTn id="14" dur="800" fill="hold"/>
                                        <p:tgtEl>
                                          <p:spTgt spid="3">
                                            <p:bg/>
                                          </p:spTgt>
                                        </p:tgtEl>
                                        <p:attrNameLst>
                                          <p:attrName>ppt_y</p:attrName>
                                        </p:attrNameLst>
                                      </p:cBhvr>
                                      <p:tavLst>
                                        <p:tav tm="0">
                                          <p:val>
                                            <p:strVal val="#ppt_y+0.31"/>
                                          </p:val>
                                        </p:tav>
                                        <p:tav tm="100000">
                                          <p:val>
                                            <p:strVal val="#ppt_y+0.31"/>
                                          </p:val>
                                        </p:tav>
                                      </p:tavLst>
                                    </p:anim>
                                    <p:anim calcmode="lin" valueType="num">
                                      <p:cBhvr>
                                        <p:cTn id="15" dur="1200" decel="50000" fill="hold">
                                          <p:stCondLst>
                                            <p:cond delay="800"/>
                                          </p:stCondLst>
                                        </p:cTn>
                                        <p:tgtEl>
                                          <p:spTgt spid="3">
                                            <p:bg/>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1200" decel="50000" fill="hold">
                                          <p:stCondLst>
                                            <p:cond delay="800"/>
                                          </p:stCondLst>
                                        </p:cTn>
                                        <p:tgtEl>
                                          <p:spTgt spid="3">
                                            <p:bg/>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7" presetID="43" presetClass="entr" presetSubtype="0" fill="hold" grpId="0"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200"/>
                                        <p:tgtEl>
                                          <p:spTgt spid="3">
                                            <p:txEl>
                                              <p:pRg st="0" end="0"/>
                                            </p:txEl>
                                          </p:spTgt>
                                        </p:tgtEl>
                                      </p:cBhvr>
                                    </p:animEffect>
                                    <p:anim calcmode="lin" valueType="num">
                                      <p:cBhvr>
                                        <p:cTn id="20" dur="8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8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22" dur="1200" decel="50000" fill="hold">
                                          <p:stCondLst>
                                            <p:cond delay="8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1200" decel="50000" fill="hold">
                                          <p:stCondLst>
                                            <p:cond delay="8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4" presetID="43" presetClass="entr" presetSubtype="0" fill="hold" grpId="0" nodeType="with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200"/>
                                        <p:tgtEl>
                                          <p:spTgt spid="3">
                                            <p:txEl>
                                              <p:pRg st="1" end="1"/>
                                            </p:txEl>
                                          </p:spTgt>
                                        </p:tgtEl>
                                      </p:cBhvr>
                                    </p:animEffect>
                                    <p:anim calcmode="lin" valueType="num">
                                      <p:cBhvr>
                                        <p:cTn id="27" dur="8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8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29" dur="1200" decel="50000" fill="hold">
                                          <p:stCondLst>
                                            <p:cond delay="8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0" dur="1200" decel="50000" fill="hold">
                                          <p:stCondLst>
                                            <p:cond delay="8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900" decel="100000" fill="hold"/>
                                        <p:tgtEl>
                                          <p:spTgt spid="4"/>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81328"/>
            <a:ext cx="8229600" cy="4827992"/>
          </a:xfrm>
          <a:solidFill>
            <a:schemeClr val="bg1">
              <a:lumMod val="85000"/>
            </a:schemeClr>
          </a:solidFill>
        </p:spPr>
        <p:style>
          <a:lnRef idx="2">
            <a:schemeClr val="dk1"/>
          </a:lnRef>
          <a:fillRef idx="1">
            <a:schemeClr val="lt1"/>
          </a:fillRef>
          <a:effectRef idx="0">
            <a:schemeClr val="dk1"/>
          </a:effectRef>
          <a:fontRef idx="minor">
            <a:schemeClr val="dk1"/>
          </a:fontRef>
        </p:style>
        <p:txBody>
          <a:bodyPr>
            <a:normAutofit fontScale="92500" lnSpcReduction="20000"/>
          </a:bodyPr>
          <a:lstStyle/>
          <a:p>
            <a:pPr algn="just"/>
            <a:endParaRPr lang="ar-IQ" sz="2800" b="1" dirty="0" smtClean="0">
              <a:latin typeface="Monotype Koufi" pitchFamily="2" charset="-78"/>
              <a:ea typeface="Monotype Koufi" pitchFamily="2" charset="-78"/>
              <a:cs typeface="Monotype Koufi" pitchFamily="2" charset="-78"/>
            </a:endParaRPr>
          </a:p>
          <a:p>
            <a:pPr algn="just"/>
            <a:r>
              <a:rPr lang="ar-SA" sz="2800" b="1" dirty="0" smtClean="0">
                <a:latin typeface="Monotype Koufi" pitchFamily="2" charset="-78"/>
                <a:ea typeface="Monotype Koufi" pitchFamily="2" charset="-78"/>
                <a:cs typeface="Monotype Koufi" pitchFamily="2" charset="-78"/>
              </a:rPr>
              <a:t>يحتاج المعالج أو المرشد إلى ملاحظة السلوك مباشرة أثناء حدوثه وذلك لان معظم </a:t>
            </a:r>
            <a:r>
              <a:rPr lang="ar-SA" sz="2800" b="1" dirty="0" err="1" smtClean="0">
                <a:latin typeface="Monotype Koufi" pitchFamily="2" charset="-78"/>
                <a:ea typeface="Monotype Koufi" pitchFamily="2" charset="-78"/>
                <a:cs typeface="Monotype Koufi" pitchFamily="2" charset="-78"/>
              </a:rPr>
              <a:t>السلوكات</a:t>
            </a:r>
            <a:r>
              <a:rPr lang="ar-SA" sz="2800" b="1" dirty="0" smtClean="0">
                <a:latin typeface="Monotype Koufi" pitchFamily="2" charset="-78"/>
                <a:ea typeface="Monotype Koufi" pitchFamily="2" charset="-78"/>
                <a:cs typeface="Monotype Koufi" pitchFamily="2" charset="-78"/>
              </a:rPr>
              <a:t> لا تترك أثاراً دائمة ومن الأمثلة على ذلك كثيرة منها:إيذاء الآخرين، عدم الانتباه، الخروج من المقعد، الإجابات اللفظية، إحداث الفوضى في الصف، العدوان...الخ.</a:t>
            </a:r>
            <a:endParaRPr lang="ar-IQ" sz="2800" b="1" dirty="0" smtClean="0">
              <a:latin typeface="Monotype Koufi" pitchFamily="2" charset="-78"/>
              <a:ea typeface="Monotype Koufi" pitchFamily="2" charset="-78"/>
              <a:cs typeface="Monotype Koufi" pitchFamily="2" charset="-78"/>
            </a:endParaRPr>
          </a:p>
          <a:p>
            <a:r>
              <a:rPr lang="ar-SA" sz="2800" b="1" dirty="0" smtClean="0">
                <a:latin typeface="Monotype Koufi" pitchFamily="2" charset="-78"/>
                <a:ea typeface="Monotype Koufi" pitchFamily="2" charset="-78"/>
                <a:cs typeface="Monotype Koufi" pitchFamily="2" charset="-78"/>
              </a:rPr>
              <a:t>1</a:t>
            </a:r>
            <a:r>
              <a:rPr lang="ar-SA" sz="2800" b="1" u="sng" dirty="0" smtClean="0">
                <a:latin typeface="Monotype Koufi" pitchFamily="2" charset="-78"/>
                <a:ea typeface="Monotype Koufi" pitchFamily="2" charset="-78"/>
                <a:cs typeface="Monotype Koufi" pitchFamily="2" charset="-78"/>
              </a:rPr>
              <a:t>.تسجيل تكرار السلوك:</a:t>
            </a:r>
            <a:r>
              <a:rPr lang="ar-IQ" sz="2800" b="1" u="sng" dirty="0" smtClean="0">
                <a:latin typeface="Monotype Koufi" pitchFamily="2" charset="-78"/>
                <a:ea typeface="Monotype Koufi" pitchFamily="2" charset="-78"/>
                <a:cs typeface="Monotype Koufi" pitchFamily="2" charset="-78"/>
              </a:rPr>
              <a:t>  </a:t>
            </a:r>
            <a:r>
              <a:rPr lang="ar-SA" sz="2800" b="1" u="sng" dirty="0" smtClean="0">
                <a:latin typeface="Monotype Koufi" pitchFamily="2" charset="-78"/>
                <a:ea typeface="Monotype Koufi" pitchFamily="2" charset="-78"/>
                <a:cs typeface="Monotype Koufi" pitchFamily="2" charset="-78"/>
              </a:rPr>
              <a:t/>
            </a:r>
            <a:br>
              <a:rPr lang="ar-SA" sz="2800" b="1" u="sng" dirty="0" smtClean="0">
                <a:latin typeface="Monotype Koufi" pitchFamily="2" charset="-78"/>
                <a:ea typeface="Monotype Koufi" pitchFamily="2" charset="-78"/>
                <a:cs typeface="Monotype Koufi" pitchFamily="2" charset="-78"/>
              </a:rPr>
            </a:br>
            <a:r>
              <a:rPr lang="ar-SA" sz="2800" b="1" dirty="0" smtClean="0">
                <a:latin typeface="Monotype Koufi" pitchFamily="2" charset="-78"/>
                <a:ea typeface="Monotype Koufi" pitchFamily="2" charset="-78"/>
                <a:cs typeface="Monotype Koufi" pitchFamily="2" charset="-78"/>
              </a:rPr>
              <a:t>هو تسجيل عدد المرات التي يحدث فيها السلوك في فترة زمنية معينة، وعلى الملاحظ أن يحدد طول فترة الملاحظة وتسجيل السلوك مباشرة عند حدوثه.</a:t>
            </a:r>
            <a:br>
              <a:rPr lang="ar-SA" sz="2800" b="1" dirty="0" smtClean="0">
                <a:latin typeface="Monotype Koufi" pitchFamily="2" charset="-78"/>
                <a:ea typeface="Monotype Koufi" pitchFamily="2" charset="-78"/>
                <a:cs typeface="Monotype Koufi" pitchFamily="2" charset="-78"/>
              </a:rPr>
            </a:br>
            <a:r>
              <a:rPr lang="ar-SA" sz="2800" b="1" dirty="0" smtClean="0">
                <a:latin typeface="Monotype Koufi" pitchFamily="2" charset="-78"/>
                <a:ea typeface="Monotype Koufi" pitchFamily="2" charset="-78"/>
                <a:cs typeface="Monotype Koufi" pitchFamily="2" charset="-78"/>
              </a:rPr>
              <a:t>وتستخدم هذه الطريقة عندما يكون الهدف زيادة معدل حدوث سلوك مرغوب </a:t>
            </a:r>
            <a:r>
              <a:rPr lang="ar-SA" sz="2800" b="1" dirty="0" err="1" smtClean="0">
                <a:latin typeface="Monotype Koufi" pitchFamily="2" charset="-78"/>
                <a:ea typeface="Monotype Koufi" pitchFamily="2" charset="-78"/>
                <a:cs typeface="Monotype Koufi" pitchFamily="2" charset="-78"/>
              </a:rPr>
              <a:t>به</a:t>
            </a:r>
            <a:r>
              <a:rPr lang="ar-SA" sz="2800" b="1" dirty="0" smtClean="0">
                <a:latin typeface="Monotype Koufi" pitchFamily="2" charset="-78"/>
                <a:ea typeface="Monotype Koufi" pitchFamily="2" charset="-78"/>
                <a:cs typeface="Monotype Koufi" pitchFamily="2" charset="-78"/>
              </a:rPr>
              <a:t> أو تقليل سلوك غير مرغوب فيه، وتكون غير مناسبة إذا كان السلوك يستمر لفترة طويلة جداً مثل تسجيل عدد المرات التي يمص فيها الطفل إبهامه.</a:t>
            </a:r>
            <a:r>
              <a:rPr lang="ar-SA" b="1" dirty="0" smtClean="0">
                <a:latin typeface="Monotype Koufi" pitchFamily="2" charset="-78"/>
                <a:ea typeface="Monotype Koufi" pitchFamily="2" charset="-78"/>
                <a:cs typeface="Monotype Koufi" pitchFamily="2" charset="-78"/>
              </a:rPr>
              <a:t/>
            </a:r>
            <a:br>
              <a:rPr lang="ar-SA" b="1" dirty="0" smtClean="0">
                <a:latin typeface="Monotype Koufi" pitchFamily="2" charset="-78"/>
                <a:ea typeface="Monotype Koufi" pitchFamily="2" charset="-78"/>
                <a:cs typeface="Monotype Koufi" pitchFamily="2" charset="-78"/>
              </a:rPr>
            </a:br>
            <a:endParaRPr lang="ar-SA" b="1" dirty="0" smtClean="0">
              <a:latin typeface="Monotype Koufi" pitchFamily="2" charset="-78"/>
              <a:ea typeface="Monotype Koufi" pitchFamily="2" charset="-78"/>
              <a:cs typeface="Monotype Koufi" pitchFamily="2" charset="-78"/>
            </a:endParaRPr>
          </a:p>
          <a:p>
            <a:endParaRPr lang="ar-IQ" dirty="0"/>
          </a:p>
        </p:txBody>
      </p:sp>
      <p:sp>
        <p:nvSpPr>
          <p:cNvPr id="2" name="عنوان 1"/>
          <p:cNvSpPr>
            <a:spLocks noGrp="1"/>
          </p:cNvSpPr>
          <p:nvPr>
            <p:ph type="title"/>
          </p:nvPr>
        </p:nvSpPr>
        <p:spPr>
          <a:solidFill>
            <a:schemeClr val="accent2">
              <a:lumMod val="60000"/>
              <a:lumOff val="40000"/>
            </a:schemeClr>
          </a:solidFill>
        </p:spPr>
        <p:txBody>
          <a:bodyPr/>
          <a:lstStyle/>
          <a:p>
            <a:pPr algn="ctr"/>
            <a:r>
              <a:rPr lang="ar-SA" b="1" spc="50" dirty="0" smtClean="0">
                <a:ln w="11430"/>
                <a:solidFill>
                  <a:schemeClr val="tx1"/>
                </a:solidFill>
                <a:effectLst>
                  <a:outerShdw blurRad="76200" dist="50800" dir="5400000" algn="tl" rotWithShape="0">
                    <a:srgbClr val="000000">
                      <a:alpha val="65000"/>
                    </a:srgbClr>
                  </a:outerShdw>
                </a:effectLst>
              </a:rPr>
              <a:t>ثانيا:الملاحظة المباشرة:</a:t>
            </a:r>
            <a:endParaRPr lang="ar-IQ" dirty="0">
              <a:solidFill>
                <a:schemeClr val="tx1"/>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2"/>
                                        </p:tgtEl>
                                        <p:attrNameLst>
                                          <p:attrName>ppt_w</p:attrName>
                                        </p:attrNameLst>
                                      </p:cBhvr>
                                      <p:tavLst>
                                        <p:tav tm="0">
                                          <p:val>
                                            <p:strVal val="#ppt_w*.05"/>
                                          </p:val>
                                        </p:tav>
                                        <p:tav tm="100000">
                                          <p:val>
                                            <p:strVal val="#ppt_w"/>
                                          </p:val>
                                        </p:tav>
                                      </p:tavLst>
                                    </p:anim>
                                    <p:anim calcmode="lin" valueType="num">
                                      <p:cBhvr>
                                        <p:cTn id="10" dur="2000" fill="hold"/>
                                        <p:tgtEl>
                                          <p:spTgt spid="2"/>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2"/>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2"/>
                                        </p:tgtEl>
                                      </p:cBhvr>
                                    </p:animEffect>
                                  </p:childTnLst>
                                </p:cTn>
                              </p:par>
                              <p:par>
                                <p:cTn id="15" presetID="17" presetClass="entr" presetSubtype="10" fill="hold" grpId="0" nodeType="with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p:cTn id="17" dur="2000" fill="hold"/>
                                        <p:tgtEl>
                                          <p:spTgt spid="3">
                                            <p:bg/>
                                          </p:spTgt>
                                        </p:tgtEl>
                                        <p:attrNameLst>
                                          <p:attrName>ppt_w</p:attrName>
                                        </p:attrNameLst>
                                      </p:cBhvr>
                                      <p:tavLst>
                                        <p:tav tm="0">
                                          <p:val>
                                            <p:fltVal val="0"/>
                                          </p:val>
                                        </p:tav>
                                        <p:tav tm="100000">
                                          <p:val>
                                            <p:strVal val="#ppt_w"/>
                                          </p:val>
                                        </p:tav>
                                      </p:tavLst>
                                    </p:anim>
                                    <p:anim calcmode="lin" valueType="num">
                                      <p:cBhvr>
                                        <p:cTn id="18" dur="2000" fill="hold"/>
                                        <p:tgtEl>
                                          <p:spTgt spid="3">
                                            <p:bg/>
                                          </p:spTgt>
                                        </p:tgtEl>
                                        <p:attrNameLst>
                                          <p:attrName>ppt_h</p:attrName>
                                        </p:attrNameLst>
                                      </p:cBhvr>
                                      <p:tavLst>
                                        <p:tav tm="0">
                                          <p:val>
                                            <p:strVal val="#ppt_h"/>
                                          </p:val>
                                        </p:tav>
                                        <p:tav tm="100000">
                                          <p:val>
                                            <p:strVal val="#ppt_h"/>
                                          </p:val>
                                        </p:tav>
                                      </p:tavLst>
                                    </p:anim>
                                  </p:childTnLst>
                                </p:cTn>
                              </p:par>
                              <p:par>
                                <p:cTn id="19" presetID="17" presetClass="entr" presetSubtype="10"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1" end="1"/>
                                            </p:txEl>
                                          </p:spTgt>
                                        </p:tgtEl>
                                        <p:attrNameLst>
                                          <p:attrName>ppt_h</p:attrName>
                                        </p:attrNameLst>
                                      </p:cBhvr>
                                      <p:tavLst>
                                        <p:tav tm="0">
                                          <p:val>
                                            <p:strVal val="#ppt_h"/>
                                          </p:val>
                                        </p:tav>
                                        <p:tav tm="100000">
                                          <p:val>
                                            <p:strVal val="#ppt_h"/>
                                          </p:val>
                                        </p:tav>
                                      </p:tavLst>
                                    </p:anim>
                                  </p:childTnLst>
                                </p:cTn>
                              </p:par>
                              <p:par>
                                <p:cTn id="23" presetID="17" presetClass="entr" presetSubtype="1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4400" y="260648"/>
            <a:ext cx="7772400" cy="6192688"/>
          </a:xfr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8900000" scaled="1"/>
            <a:tileRect/>
          </a:gradFill>
        </p:spPr>
        <p:style>
          <a:lnRef idx="2">
            <a:schemeClr val="dk1"/>
          </a:lnRef>
          <a:fillRef idx="1">
            <a:schemeClr val="lt1"/>
          </a:fillRef>
          <a:effectRef idx="0">
            <a:schemeClr val="dk1"/>
          </a:effectRef>
          <a:fontRef idx="minor">
            <a:schemeClr val="dk1"/>
          </a:fontRef>
        </p:style>
        <p:txBody>
          <a:bodyPr>
            <a:normAutofit fontScale="25000" lnSpcReduction="20000"/>
          </a:bodyPr>
          <a:lstStyle/>
          <a:p>
            <a:pPr>
              <a:lnSpc>
                <a:spcPct val="120000"/>
              </a:lnSpc>
            </a:pPr>
            <a:r>
              <a:rPr lang="ar-SA" sz="8600" b="1" dirty="0" smtClean="0">
                <a:solidFill>
                  <a:srgbClr val="0070C0"/>
                </a:solidFill>
                <a:latin typeface="Monotype Koufi" pitchFamily="2" charset="-78"/>
                <a:ea typeface="Monotype Koufi" pitchFamily="2" charset="-78"/>
                <a:cs typeface="Monotype Koufi" pitchFamily="2" charset="-78"/>
              </a:rPr>
              <a:t>2</a:t>
            </a:r>
            <a:r>
              <a:rPr lang="ar-SA" sz="8600" b="1" u="sng" dirty="0" smtClean="0">
                <a:solidFill>
                  <a:srgbClr val="0070C0"/>
                </a:solidFill>
                <a:latin typeface="Monotype Koufi" pitchFamily="2" charset="-78"/>
                <a:ea typeface="Monotype Koufi" pitchFamily="2" charset="-78"/>
                <a:cs typeface="Monotype Koufi" pitchFamily="2" charset="-78"/>
              </a:rPr>
              <a:t>.تسجيل مدة حدوث السلوك:</a:t>
            </a:r>
            <a:r>
              <a:rPr lang="ar-SA" sz="8600" b="1" u="sng" dirty="0" smtClean="0">
                <a:latin typeface="Monotype Koufi" pitchFamily="2" charset="-78"/>
                <a:ea typeface="Monotype Koufi" pitchFamily="2" charset="-78"/>
                <a:cs typeface="Monotype Koufi" pitchFamily="2" charset="-78"/>
              </a:rPr>
              <a:t/>
            </a:r>
            <a:br>
              <a:rPr lang="ar-SA" sz="8600" b="1" u="sng" dirty="0" smtClean="0">
                <a:latin typeface="Monotype Koufi" pitchFamily="2" charset="-78"/>
                <a:ea typeface="Monotype Koufi" pitchFamily="2" charset="-78"/>
                <a:cs typeface="Monotype Koufi" pitchFamily="2" charset="-78"/>
              </a:rPr>
            </a:br>
            <a:r>
              <a:rPr lang="ar-SA" sz="9600" dirty="0" smtClean="0">
                <a:latin typeface="Monotype Koufi" pitchFamily="2" charset="-78"/>
                <a:ea typeface="Monotype Koufi" pitchFamily="2" charset="-78"/>
                <a:cs typeface="Monotype Koufi" pitchFamily="2" charset="-78"/>
              </a:rPr>
              <a:t>تستخدم هذه الطريقة عندما يكون المعالج أو المرشد مهتماً بمعرفة طول الفترة الزمنية التي يستمر فيها السلوك بالحدوث، وهي طريقة مناسبة لقياس السلوك الذي يحدث كثيراً أو الذي تتغير مدة حدوثه من وقت لأخر.</a:t>
            </a:r>
            <a:r>
              <a:rPr lang="ar-IQ" sz="9600" dirty="0" smtClean="0">
                <a:latin typeface="Monotype Koufi" pitchFamily="2" charset="-78"/>
                <a:ea typeface="Monotype Koufi" pitchFamily="2" charset="-78"/>
                <a:cs typeface="Monotype Koufi" pitchFamily="2" charset="-78"/>
              </a:rPr>
              <a:t> </a:t>
            </a:r>
            <a:r>
              <a:rPr lang="ar-SA" sz="9600" dirty="0" smtClean="0">
                <a:latin typeface="Monotype Koufi" pitchFamily="2" charset="-78"/>
                <a:ea typeface="Monotype Koufi" pitchFamily="2" charset="-78"/>
                <a:cs typeface="Monotype Koufi" pitchFamily="2" charset="-78"/>
              </a:rPr>
              <a:t>وعادة ما يقوم الملاحظ بحساب مدة السلوك وذلك من خلال المعادلة التالية:</a:t>
            </a:r>
            <a:br>
              <a:rPr lang="ar-SA" sz="9600" dirty="0" smtClean="0">
                <a:latin typeface="Monotype Koufi" pitchFamily="2" charset="-78"/>
                <a:ea typeface="Monotype Koufi" pitchFamily="2" charset="-78"/>
                <a:cs typeface="Monotype Koufi" pitchFamily="2" charset="-78"/>
              </a:rPr>
            </a:br>
            <a:r>
              <a:rPr lang="ar-SA" sz="9600" dirty="0" smtClean="0">
                <a:latin typeface="Monotype Koufi" pitchFamily="2" charset="-78"/>
                <a:ea typeface="Monotype Koufi" pitchFamily="2" charset="-78"/>
                <a:cs typeface="Monotype Koufi" pitchFamily="2" charset="-78"/>
              </a:rPr>
              <a:t>نسبة الحدوث = ( مدة السلوك ÷ مدة الملاحظة) × 100.</a:t>
            </a:r>
            <a:endParaRPr lang="ar-IQ" sz="9600" dirty="0" smtClean="0">
              <a:latin typeface="Monotype Koufi" pitchFamily="2" charset="-78"/>
              <a:ea typeface="Monotype Koufi" pitchFamily="2" charset="-78"/>
              <a:cs typeface="Monotype Koufi" pitchFamily="2" charset="-78"/>
            </a:endParaRPr>
          </a:p>
          <a:p>
            <a:pPr>
              <a:lnSpc>
                <a:spcPct val="120000"/>
              </a:lnSpc>
            </a:pPr>
            <a:r>
              <a:rPr lang="ar-SA" sz="9600" b="1" dirty="0" smtClean="0">
                <a:solidFill>
                  <a:srgbClr val="0070C0"/>
                </a:solidFill>
                <a:latin typeface="Monotype Koufi" pitchFamily="2" charset="-78"/>
                <a:ea typeface="Monotype Koufi" pitchFamily="2" charset="-78"/>
                <a:cs typeface="Monotype Koufi" pitchFamily="2" charset="-78"/>
              </a:rPr>
              <a:t>3</a:t>
            </a:r>
            <a:r>
              <a:rPr lang="ar-SA" sz="9600" b="1" u="sng" dirty="0" smtClean="0">
                <a:solidFill>
                  <a:srgbClr val="0070C0"/>
                </a:solidFill>
                <a:latin typeface="Monotype Koufi" pitchFamily="2" charset="-78"/>
                <a:ea typeface="Monotype Koufi" pitchFamily="2" charset="-78"/>
                <a:cs typeface="Monotype Koufi" pitchFamily="2" charset="-78"/>
              </a:rPr>
              <a:t>.تسجيل الفواصل الزمنية:</a:t>
            </a:r>
            <a:r>
              <a:rPr lang="ar-SA" sz="9600" b="1" dirty="0" smtClean="0">
                <a:latin typeface="Monotype Koufi" pitchFamily="2" charset="-78"/>
                <a:ea typeface="Monotype Koufi" pitchFamily="2" charset="-78"/>
                <a:cs typeface="Monotype Koufi" pitchFamily="2" charset="-78"/>
              </a:rPr>
              <a:t/>
            </a:r>
            <a:br>
              <a:rPr lang="ar-SA" sz="9600" b="1" dirty="0" smtClean="0">
                <a:latin typeface="Monotype Koufi" pitchFamily="2" charset="-78"/>
                <a:ea typeface="Monotype Koufi" pitchFamily="2" charset="-78"/>
                <a:cs typeface="Monotype Koufi" pitchFamily="2" charset="-78"/>
              </a:rPr>
            </a:br>
            <a:r>
              <a:rPr lang="ar-SA" sz="9600" dirty="0" smtClean="0">
                <a:latin typeface="Monotype Koufi" pitchFamily="2" charset="-78"/>
                <a:ea typeface="Monotype Koufi" pitchFamily="2" charset="-78"/>
                <a:cs typeface="Monotype Koufi" pitchFamily="2" charset="-78"/>
              </a:rPr>
              <a:t>أي تقسيم فترة الملاحظة الكلية إلى فترات زمنية جزئية متساوية وملاحظة حدوث أو عدم حدوث السلوك المراد دراسته في كل فترة زمنية جزئية.</a:t>
            </a:r>
          </a:p>
          <a:p>
            <a:r>
              <a:rPr lang="ar-SA" sz="9600" b="1" u="sng" dirty="0" smtClean="0">
                <a:solidFill>
                  <a:srgbClr val="0070C0"/>
                </a:solidFill>
                <a:latin typeface="Monotype Koufi" pitchFamily="2" charset="-78"/>
                <a:ea typeface="Monotype Koufi" pitchFamily="2" charset="-78"/>
                <a:cs typeface="Monotype Koufi" pitchFamily="2" charset="-78"/>
              </a:rPr>
              <a:t>4.تسجيل العينات الزمنية اللحظية</a:t>
            </a:r>
            <a:r>
              <a:rPr lang="ar-SA" sz="9600" b="1" dirty="0" smtClean="0">
                <a:solidFill>
                  <a:srgbClr val="0070C0"/>
                </a:solidFill>
                <a:latin typeface="Monotype Koufi" pitchFamily="2" charset="-78"/>
                <a:ea typeface="Monotype Koufi" pitchFamily="2" charset="-78"/>
                <a:cs typeface="Monotype Koufi" pitchFamily="2" charset="-78"/>
              </a:rPr>
              <a:t>:</a:t>
            </a:r>
            <a:r>
              <a:rPr lang="ar-SA" sz="9600" b="1" dirty="0" smtClean="0">
                <a:latin typeface="Monotype Koufi" pitchFamily="2" charset="-78"/>
                <a:ea typeface="Monotype Koufi" pitchFamily="2" charset="-78"/>
                <a:cs typeface="Monotype Koufi" pitchFamily="2" charset="-78"/>
              </a:rPr>
              <a:t/>
            </a:r>
            <a:br>
              <a:rPr lang="ar-SA" sz="9600" b="1" dirty="0" smtClean="0">
                <a:latin typeface="Monotype Koufi" pitchFamily="2" charset="-78"/>
                <a:ea typeface="Monotype Koufi" pitchFamily="2" charset="-78"/>
                <a:cs typeface="Monotype Koufi" pitchFamily="2" charset="-78"/>
              </a:rPr>
            </a:br>
            <a:r>
              <a:rPr lang="ar-SA" sz="9600" dirty="0" smtClean="0">
                <a:latin typeface="Monotype Koufi" pitchFamily="2" charset="-78"/>
                <a:ea typeface="Monotype Koufi" pitchFamily="2" charset="-78"/>
                <a:cs typeface="Monotype Koufi" pitchFamily="2" charset="-78"/>
              </a:rPr>
              <a:t>وهي ملاحظة حدوث أو عدم حدوث السلوك أثناء عينات زمنية لحظية، ويقوم الملاحظ بتقسيم فترة الملاحظة الكلية إلى فواصل زمنية قصيرة متساوية كما في الطريقة السابقة، والاختلاف بين الطريقتين هو أن الملاحظ يسجل حدوث السلوك أو عدم حدوثه فقط عند الانتهاء من كل فاصل زمني وليس ملاحظة السلوك باستمرار أثناء كل وحدة زمنية كما في الطريقة السابقة.</a:t>
            </a:r>
            <a:br>
              <a:rPr lang="ar-SA" sz="9600" dirty="0" smtClean="0">
                <a:latin typeface="Monotype Koufi" pitchFamily="2" charset="-78"/>
                <a:ea typeface="Monotype Koufi" pitchFamily="2" charset="-78"/>
                <a:cs typeface="Monotype Koufi" pitchFamily="2" charset="-78"/>
              </a:rPr>
            </a:br>
            <a:r>
              <a:rPr lang="ar-SA" sz="8600" b="1" dirty="0" smtClean="0">
                <a:latin typeface="Monotype Koufi" pitchFamily="2" charset="-78"/>
                <a:ea typeface="Monotype Koufi" pitchFamily="2" charset="-78"/>
                <a:cs typeface="Monotype Koufi" pitchFamily="2" charset="-78"/>
              </a:rPr>
              <a:t/>
            </a:r>
            <a:br>
              <a:rPr lang="ar-SA" sz="8600" b="1" dirty="0" smtClean="0">
                <a:latin typeface="Monotype Koufi" pitchFamily="2" charset="-78"/>
                <a:ea typeface="Monotype Koufi" pitchFamily="2" charset="-78"/>
                <a:cs typeface="Monotype Koufi" pitchFamily="2" charset="-78"/>
              </a:rPr>
            </a:br>
            <a:endParaRPr lang="ar-SA" sz="8600" dirty="0" smtClean="0">
              <a:latin typeface="Monotype Koufi" pitchFamily="2" charset="-78"/>
              <a:ea typeface="Monotype Koufi" pitchFamily="2" charset="-78"/>
              <a:cs typeface="Monotype Koufi" pitchFamily="2" charset="-78"/>
            </a:endParaRPr>
          </a:p>
          <a:p>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2000" fill="hold"/>
                                        <p:tgtEl>
                                          <p:spTgt spid="3">
                                            <p:bg/>
                                          </p:spTgt>
                                        </p:tgtEl>
                                        <p:attrNameLst>
                                          <p:attrName>ppt_x</p:attrName>
                                        </p:attrNameLst>
                                      </p:cBhvr>
                                      <p:tavLst>
                                        <p:tav tm="0">
                                          <p:val>
                                            <p:strVal val="#ppt_x-.2"/>
                                          </p:val>
                                        </p:tav>
                                        <p:tav tm="100000">
                                          <p:val>
                                            <p:strVal val="#ppt_x"/>
                                          </p:val>
                                        </p:tav>
                                      </p:tavLst>
                                    </p:anim>
                                    <p:anim calcmode="lin" valueType="num">
                                      <p:cBhvr>
                                        <p:cTn id="8" dur="2000" fill="hold"/>
                                        <p:tgtEl>
                                          <p:spTgt spid="3">
                                            <p:bg/>
                                          </p:spTgt>
                                        </p:tgtEl>
                                        <p:attrNameLst>
                                          <p:attrName>ppt_y</p:attrName>
                                        </p:attrNameLst>
                                      </p:cBhvr>
                                      <p:tavLst>
                                        <p:tav tm="0">
                                          <p:val>
                                            <p:strVal val="#ppt_y"/>
                                          </p:val>
                                        </p:tav>
                                        <p:tav tm="100000">
                                          <p:val>
                                            <p:strVal val="#ppt_y"/>
                                          </p:val>
                                        </p:tav>
                                      </p:tavLst>
                                    </p:anim>
                                    <p:animEffect transition="in" filter="wipe(right)" prLst="gradientSize: 0.1">
                                      <p:cBhvr>
                                        <p:cTn id="9" dur="2000"/>
                                        <p:tgtEl>
                                          <p:spTgt spid="3">
                                            <p:bg/>
                                          </p:spTgt>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2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2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2000"/>
                                        <p:tgtEl>
                                          <p:spTgt spid="3">
                                            <p:txEl>
                                              <p:pRg st="0" end="0"/>
                                            </p:txEl>
                                          </p:spTgt>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2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8" dur="2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9" dur="2000"/>
                                        <p:tgtEl>
                                          <p:spTgt spid="3">
                                            <p:txEl>
                                              <p:pRg st="1" end="1"/>
                                            </p:txEl>
                                          </p:spTgt>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2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3" dur="2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4"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r>
              <a:rPr lang="ar-SA" sz="3200" dirty="0" smtClean="0">
                <a:latin typeface="Monotype Koufi" pitchFamily="2" charset="-78"/>
                <a:ea typeface="Monotype Koufi" pitchFamily="2" charset="-78"/>
                <a:cs typeface="Monotype Koufi" pitchFamily="2" charset="-78"/>
              </a:rPr>
              <a:t>وهنا يتم تحديد الظروف والمتغيرات السابقة والمحيطة بالفرد عند ظهور السلوك غير المرغوب فيه كالعقاب أو الإهمال أو القلق أو الخوف وغيرها. كذلك تحديد نواتج أو لواحق السلوكيات المترتبة على حدوث هذا السلوك المشكل كسلوك العدوان أو إيذاء الذات أو الإفراط بالطعام أو العزلة أو قضم الأظافر أو مص الإبهام أو شد الشعر أو الصراخ.</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وتنظم تلك الظروف باستمارة تغطي الجوانب التالية:  </a:t>
            </a:r>
            <a:endParaRPr lang="ar-IQ" sz="3200" dirty="0">
              <a:latin typeface="Monotype Koufi" pitchFamily="2" charset="-78"/>
              <a:ea typeface="Monotype Koufi" pitchFamily="2" charset="-78"/>
              <a:cs typeface="Monotype Koufi" pitchFamily="2" charset="-78"/>
            </a:endParaRPr>
          </a:p>
        </p:txBody>
      </p:sp>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chor="ctr">
            <a:normAutofit/>
          </a:bodyPr>
          <a:lstStyle/>
          <a:p>
            <a:pPr algn="ctr"/>
            <a:r>
              <a:rPr lang="ar-IQ" b="1" dirty="0" smtClean="0">
                <a:solidFill>
                  <a:srgbClr val="C00000"/>
                </a:solidFill>
              </a:rPr>
              <a:t>الخطوة </a:t>
            </a:r>
            <a:r>
              <a:rPr lang="ar-IQ" b="1" dirty="0" err="1" smtClean="0">
                <a:solidFill>
                  <a:srgbClr val="C00000"/>
                </a:solidFill>
              </a:rPr>
              <a:t>ال</a:t>
            </a:r>
            <a:r>
              <a:rPr lang="ar-SA" b="1" dirty="0" smtClean="0">
                <a:solidFill>
                  <a:srgbClr val="C00000"/>
                </a:solidFill>
              </a:rPr>
              <a:t>رابع</a:t>
            </a:r>
            <a:r>
              <a:rPr lang="ar-IQ" b="1" dirty="0" smtClean="0">
                <a:solidFill>
                  <a:srgbClr val="C00000"/>
                </a:solidFill>
              </a:rPr>
              <a:t>ة</a:t>
            </a:r>
            <a:r>
              <a:rPr lang="ar-SA" b="1" dirty="0" smtClean="0">
                <a:solidFill>
                  <a:srgbClr val="C00000"/>
                </a:solidFill>
              </a:rPr>
              <a:t>- تحديد سوابق ولواحق السلوك</a:t>
            </a:r>
            <a:endParaRPr lang="ar-IQ" dirty="0">
              <a:solidFill>
                <a:srgbClr val="C00000"/>
              </a:solidFill>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8496944" cy="6336704"/>
          </a:xfr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p:spPr>
        <p:style>
          <a:lnRef idx="1">
            <a:schemeClr val="accent3"/>
          </a:lnRef>
          <a:fillRef idx="2">
            <a:schemeClr val="accent3"/>
          </a:fillRef>
          <a:effectRef idx="1">
            <a:schemeClr val="accent3"/>
          </a:effectRef>
          <a:fontRef idx="minor">
            <a:schemeClr val="dk1"/>
          </a:fontRef>
        </p:style>
        <p:txBody>
          <a:bodyPr>
            <a:noAutofit/>
          </a:bodyPr>
          <a:lstStyle/>
          <a:p>
            <a:pPr algn="just"/>
            <a:r>
              <a:rPr lang="ar-IQ" sz="2400" b="1" dirty="0" smtClean="0">
                <a:latin typeface="Monotype Koufi" pitchFamily="2" charset="-78"/>
                <a:ea typeface="Monotype Koufi" pitchFamily="2" charset="-78"/>
                <a:cs typeface="Monotype Koufi" pitchFamily="2" charset="-78"/>
              </a:rPr>
              <a:t>تغطي هذه الاستمارة الجوانب التالية:</a:t>
            </a:r>
          </a:p>
          <a:p>
            <a:pPr algn="just">
              <a:buNone/>
            </a:pPr>
            <a:r>
              <a:rPr lang="ar-IQ" sz="2400" b="1" dirty="0" smtClean="0">
                <a:latin typeface="Monotype Koufi" pitchFamily="2" charset="-78"/>
                <a:ea typeface="Monotype Koufi" pitchFamily="2" charset="-78"/>
                <a:cs typeface="Monotype Koufi" pitchFamily="2" charset="-78"/>
              </a:rPr>
              <a:t>1- أنواع السلوك مصدر الشكوى ( يضرب، يشتم، يبصق ...الخ)</a:t>
            </a:r>
          </a:p>
          <a:p>
            <a:pPr algn="just">
              <a:buNone/>
            </a:pPr>
            <a:r>
              <a:rPr lang="ar-IQ" sz="2400" b="1" dirty="0" smtClean="0">
                <a:latin typeface="Monotype Koufi" pitchFamily="2" charset="-78"/>
                <a:ea typeface="Monotype Koufi" pitchFamily="2" charset="-78"/>
                <a:cs typeface="Monotype Koufi" pitchFamily="2" charset="-78"/>
              </a:rPr>
              <a:t>2- تاريخ حدوث السلوك.</a:t>
            </a:r>
          </a:p>
          <a:p>
            <a:pPr algn="just">
              <a:buNone/>
            </a:pPr>
            <a:r>
              <a:rPr lang="ar-IQ" sz="2400" b="1" dirty="0" smtClean="0">
                <a:latin typeface="Monotype Koufi" pitchFamily="2" charset="-78"/>
                <a:ea typeface="Monotype Koufi" pitchFamily="2" charset="-78"/>
                <a:cs typeface="Monotype Koufi" pitchFamily="2" charset="-78"/>
              </a:rPr>
              <a:t>3- الوقت الذي استغرقه.</a:t>
            </a:r>
          </a:p>
          <a:p>
            <a:pPr algn="just">
              <a:buNone/>
            </a:pPr>
            <a:r>
              <a:rPr lang="ar-IQ" sz="2400" b="1" dirty="0" smtClean="0">
                <a:latin typeface="Monotype Koufi" pitchFamily="2" charset="-78"/>
                <a:ea typeface="Monotype Koufi" pitchFamily="2" charset="-78"/>
                <a:cs typeface="Monotype Koufi" pitchFamily="2" charset="-78"/>
              </a:rPr>
              <a:t>4- مع من حدث( الأب، الأم، احد الأخوة، الزملاء.... الخ)</a:t>
            </a:r>
          </a:p>
          <a:p>
            <a:pPr algn="just">
              <a:buNone/>
            </a:pPr>
            <a:r>
              <a:rPr lang="ar-IQ" sz="2400" b="1" dirty="0" smtClean="0">
                <a:latin typeface="Monotype Koufi" pitchFamily="2" charset="-78"/>
                <a:ea typeface="Monotype Koufi" pitchFamily="2" charset="-78"/>
                <a:cs typeface="Monotype Koufi" pitchFamily="2" charset="-78"/>
              </a:rPr>
              <a:t>5- كم مرة يحدث في اليوم( الاستعانة باستمارة قياس السلوك ، وحد الانتشار).</a:t>
            </a:r>
          </a:p>
          <a:p>
            <a:pPr algn="just">
              <a:buNone/>
            </a:pPr>
            <a:r>
              <a:rPr lang="ar-IQ" sz="2400" b="1" dirty="0" smtClean="0">
                <a:latin typeface="Monotype Koufi" pitchFamily="2" charset="-78"/>
                <a:ea typeface="Monotype Koufi" pitchFamily="2" charset="-78"/>
                <a:cs typeface="Monotype Koufi" pitchFamily="2" charset="-78"/>
              </a:rPr>
              <a:t>6- ما الذي حدث قبل ظهور السلوك؟ ( انشغال الأم، حضور الأب من الخارج، رفض طلب له، اثر مشادة،بعد توبيخه أو معايرته....الخ).</a:t>
            </a:r>
          </a:p>
          <a:p>
            <a:pPr algn="just">
              <a:buNone/>
            </a:pPr>
            <a:r>
              <a:rPr lang="ar-IQ" sz="2400" b="1" dirty="0" smtClean="0">
                <a:latin typeface="Monotype Koufi" pitchFamily="2" charset="-78"/>
                <a:ea typeface="Monotype Koufi" pitchFamily="2" charset="-78"/>
                <a:cs typeface="Monotype Koufi" pitchFamily="2" charset="-78"/>
              </a:rPr>
              <a:t> 7- كيف استجاب الآخرون كالأسرة أو المدرس أو المرشد للسلوك ( الأمر بالسكوت، تقييد الحركة، الضرب.....الخ).</a:t>
            </a:r>
          </a:p>
          <a:p>
            <a:pPr algn="just">
              <a:buNone/>
            </a:pPr>
            <a:r>
              <a:rPr lang="ar-IQ" sz="2400" b="1" dirty="0" smtClean="0">
                <a:latin typeface="Monotype Koufi" pitchFamily="2" charset="-78"/>
                <a:ea typeface="Monotype Koufi" pitchFamily="2" charset="-78"/>
                <a:cs typeface="Monotype Koufi" pitchFamily="2" charset="-78"/>
              </a:rPr>
              <a:t>8-  ما المكاسب التي جناها الحالة من جراء سلوكه الخاطئ( حصل على لعبة، العفو عنه وعدم معاقبته، الهروب من الموقف المشكل...الخ</a:t>
            </a:r>
          </a:p>
          <a:p>
            <a:pPr algn="just">
              <a:buNone/>
            </a:pPr>
            <a:r>
              <a:rPr lang="ar-IQ" sz="2400" b="1" dirty="0" smtClean="0">
                <a:latin typeface="Monotype Koufi" pitchFamily="2" charset="-78"/>
                <a:ea typeface="Monotype Koufi" pitchFamily="2" charset="-78"/>
                <a:cs typeface="Monotype Koufi" pitchFamily="2" charset="-78"/>
              </a:rPr>
              <a:t>9- ملاحظات أخرى ترتبط بظهور السلوك( غيرة، صراع بين </a:t>
            </a:r>
            <a:r>
              <a:rPr lang="ar-IQ" sz="2400" b="1" dirty="0" err="1" smtClean="0">
                <a:latin typeface="Monotype Koufi" pitchFamily="2" charset="-78"/>
                <a:ea typeface="Monotype Koufi" pitchFamily="2" charset="-78"/>
                <a:cs typeface="Monotype Koufi" pitchFamily="2" charset="-78"/>
              </a:rPr>
              <a:t>الابويين</a:t>
            </a:r>
            <a:r>
              <a:rPr lang="ar-IQ" sz="2400" b="1" dirty="0" smtClean="0">
                <a:latin typeface="Monotype Koufi" pitchFamily="2" charset="-78"/>
                <a:ea typeface="Monotype Koufi" pitchFamily="2" charset="-78"/>
                <a:cs typeface="Monotype Koufi" pitchFamily="2" charset="-78"/>
              </a:rPr>
              <a:t>، طلاق....الخ).</a:t>
            </a:r>
            <a:endParaRPr lang="ar-IQ" sz="2400" b="1" dirty="0">
              <a:latin typeface="Monotype Koufi" pitchFamily="2" charset="-78"/>
              <a:ea typeface="Monotype Koufi" pitchFamily="2" charset="-78"/>
              <a:cs typeface="Monotype Koufi" pitchFamily="2" charset="-78"/>
            </a:endParaRPr>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772816"/>
            <a:ext cx="8507288" cy="4608512"/>
          </a:xfrm>
        </p:spPr>
        <p:style>
          <a:lnRef idx="1">
            <a:schemeClr val="accent5"/>
          </a:lnRef>
          <a:fillRef idx="3">
            <a:schemeClr val="accent5"/>
          </a:fillRef>
          <a:effectRef idx="2">
            <a:schemeClr val="accent5"/>
          </a:effectRef>
          <a:fontRef idx="minor">
            <a:schemeClr val="lt1"/>
          </a:fontRef>
        </p:style>
        <p:txBody>
          <a:bodyPr>
            <a:normAutofit fontScale="92500"/>
          </a:bodyPr>
          <a:lstStyle/>
          <a:p>
            <a:r>
              <a:rPr lang="ar-SA" sz="2800" b="1" dirty="0" smtClean="0">
                <a:solidFill>
                  <a:srgbClr val="FFFF00"/>
                </a:solidFill>
                <a:latin typeface="Monotype Koufi" pitchFamily="2" charset="-78"/>
                <a:ea typeface="Monotype Koufi" pitchFamily="2" charset="-78"/>
                <a:cs typeface="Monotype Koufi" pitchFamily="2" charset="-78"/>
              </a:rPr>
              <a:t>أي معرفة المعززات التي تساعد على بقاء السلوك المشكل موجوداً.</a:t>
            </a:r>
            <a:endParaRPr lang="en-US" sz="2800" b="1" dirty="0" smtClean="0">
              <a:solidFill>
                <a:srgbClr val="FFFF00"/>
              </a:solidFill>
              <a:ea typeface="Monotype Koufi" pitchFamily="2" charset="-78"/>
              <a:cs typeface="Monotype Koufi" pitchFamily="2" charset="-78"/>
            </a:endParaRPr>
          </a:p>
          <a:p>
            <a:r>
              <a:rPr lang="ar-SA" sz="2800" b="1" dirty="0" smtClean="0">
                <a:solidFill>
                  <a:srgbClr val="FFFF00"/>
                </a:solidFill>
                <a:latin typeface="Monotype Koufi" pitchFamily="2" charset="-78"/>
                <a:ea typeface="Monotype Koufi" pitchFamily="2" charset="-78"/>
                <a:cs typeface="Monotype Koufi" pitchFamily="2" charset="-78"/>
              </a:rPr>
              <a:t>مثال/ إذا كان تخفيض وزن فرد سمين هو السلوك المستهدف بالتعديل، قد لا يتحقق لأنه مستفيد من زيادة الوزن للإبقاء على بعض الوضعيات التي يحبها:</a:t>
            </a:r>
            <a:endParaRPr lang="en-US" sz="2800" b="1" dirty="0" smtClean="0">
              <a:solidFill>
                <a:srgbClr val="FFFF00"/>
              </a:solidFill>
              <a:ea typeface="Monotype Koufi" pitchFamily="2" charset="-78"/>
              <a:cs typeface="Monotype Koufi" pitchFamily="2" charset="-78"/>
            </a:endParaRPr>
          </a:p>
          <a:p>
            <a:pPr lvl="0"/>
            <a:r>
              <a:rPr lang="ar-SA" sz="2800" b="1" dirty="0" smtClean="0">
                <a:solidFill>
                  <a:srgbClr val="FFFF00"/>
                </a:solidFill>
                <a:latin typeface="Monotype Koufi" pitchFamily="2" charset="-78"/>
                <a:ea typeface="Monotype Koufi" pitchFamily="2" charset="-78"/>
                <a:cs typeface="Monotype Koufi" pitchFamily="2" charset="-78"/>
              </a:rPr>
              <a:t>أن يبقى معزولاً عن الآخرين، لأنه يخشى التفاعل معهم.</a:t>
            </a:r>
            <a:endParaRPr lang="en-US" sz="2800" b="1" dirty="0" smtClean="0">
              <a:solidFill>
                <a:srgbClr val="FFFF00"/>
              </a:solidFill>
              <a:ea typeface="Monotype Koufi" pitchFamily="2" charset="-78"/>
              <a:cs typeface="Monotype Koufi" pitchFamily="2" charset="-78"/>
            </a:endParaRPr>
          </a:p>
          <a:p>
            <a:pPr lvl="0"/>
            <a:r>
              <a:rPr lang="ar-SA" sz="2800" b="1" dirty="0" smtClean="0">
                <a:solidFill>
                  <a:srgbClr val="FFFF00"/>
                </a:solidFill>
                <a:latin typeface="Monotype Koufi" pitchFamily="2" charset="-78"/>
                <a:ea typeface="Monotype Koufi" pitchFamily="2" charset="-78"/>
                <a:cs typeface="Monotype Koufi" pitchFamily="2" charset="-78"/>
              </a:rPr>
              <a:t>لا يحب المشي السريع.</a:t>
            </a:r>
            <a:endParaRPr lang="en-US" sz="2800" b="1" dirty="0" smtClean="0">
              <a:solidFill>
                <a:srgbClr val="FFFF00"/>
              </a:solidFill>
              <a:ea typeface="Monotype Koufi" pitchFamily="2" charset="-78"/>
              <a:cs typeface="Monotype Koufi" pitchFamily="2" charset="-78"/>
            </a:endParaRPr>
          </a:p>
          <a:p>
            <a:pPr lvl="0"/>
            <a:r>
              <a:rPr lang="ar-SA" sz="2800" b="1" dirty="0" smtClean="0">
                <a:solidFill>
                  <a:srgbClr val="FFFF00"/>
                </a:solidFill>
                <a:latin typeface="Monotype Koufi" pitchFamily="2" charset="-78"/>
                <a:ea typeface="Monotype Koufi" pitchFamily="2" charset="-78"/>
                <a:cs typeface="Monotype Koufi" pitchFamily="2" charset="-78"/>
              </a:rPr>
              <a:t>لا يحب ممارسة الألعاب الرياضية.</a:t>
            </a:r>
            <a:endParaRPr lang="en-US" sz="2800" b="1" dirty="0" smtClean="0">
              <a:solidFill>
                <a:srgbClr val="FFFF00"/>
              </a:solidFill>
              <a:ea typeface="Monotype Koufi" pitchFamily="2" charset="-78"/>
              <a:cs typeface="Monotype Koufi" pitchFamily="2" charset="-78"/>
            </a:endParaRPr>
          </a:p>
          <a:p>
            <a:pPr lvl="0"/>
            <a:r>
              <a:rPr lang="ar-SA" sz="2800" b="1" dirty="0" smtClean="0">
                <a:solidFill>
                  <a:srgbClr val="FFFF00"/>
                </a:solidFill>
                <a:latin typeface="Monotype Koufi" pitchFamily="2" charset="-78"/>
                <a:ea typeface="Monotype Koufi" pitchFamily="2" charset="-78"/>
                <a:cs typeface="Monotype Koufi" pitchFamily="2" charset="-78"/>
              </a:rPr>
              <a:t>يتهرب من الحصص الرياضية.</a:t>
            </a:r>
            <a:endParaRPr lang="en-US" sz="2800" b="1" dirty="0" smtClean="0">
              <a:solidFill>
                <a:srgbClr val="FFFF00"/>
              </a:solidFill>
              <a:ea typeface="Monotype Koufi" pitchFamily="2" charset="-78"/>
              <a:cs typeface="Monotype Koufi" pitchFamily="2" charset="-78"/>
            </a:endParaRPr>
          </a:p>
          <a:p>
            <a:r>
              <a:rPr lang="ar-SA" sz="2800" b="1" dirty="0" smtClean="0">
                <a:solidFill>
                  <a:srgbClr val="FFFF00"/>
                </a:solidFill>
                <a:latin typeface="Monotype Koufi" pitchFamily="2" charset="-78"/>
                <a:ea typeface="Monotype Koufi" pitchFamily="2" charset="-78"/>
                <a:cs typeface="Monotype Koufi" pitchFamily="2" charset="-78"/>
              </a:rPr>
              <a:t>جميع تلك الظروف هي معززات تساهم في بقاء المشكلة قائمة، لذا على المعالج السلوكي التعامل معها من خلال خطة العلاج.</a:t>
            </a:r>
            <a:endParaRPr lang="en-US" sz="2800" b="1" dirty="0" smtClean="0">
              <a:solidFill>
                <a:srgbClr val="FFFF00"/>
              </a:solidFill>
              <a:ea typeface="Monotype Koufi" pitchFamily="2" charset="-78"/>
              <a:cs typeface="Monotype Koufi" pitchFamily="2" charset="-78"/>
            </a:endParaRPr>
          </a:p>
          <a:p>
            <a:endParaRPr lang="ar-IQ" dirty="0"/>
          </a:p>
        </p:txBody>
      </p:sp>
      <p:sp>
        <p:nvSpPr>
          <p:cNvPr id="2" name="عنوان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ar-IQ" b="1" dirty="0" smtClean="0">
                <a:solidFill>
                  <a:schemeClr val="accent6">
                    <a:lumMod val="50000"/>
                  </a:schemeClr>
                </a:solidFill>
                <a:latin typeface="Monotype Koufi" pitchFamily="2" charset="-78"/>
                <a:ea typeface="Monotype Koufi" pitchFamily="2" charset="-78"/>
                <a:cs typeface="Monotype Koufi" pitchFamily="2" charset="-78"/>
              </a:rPr>
              <a:t/>
            </a:r>
            <a:br>
              <a:rPr lang="ar-IQ" b="1" dirty="0" smtClean="0">
                <a:solidFill>
                  <a:schemeClr val="accent6">
                    <a:lumMod val="50000"/>
                  </a:schemeClr>
                </a:solidFill>
                <a:latin typeface="Monotype Koufi" pitchFamily="2" charset="-78"/>
                <a:ea typeface="Monotype Koufi" pitchFamily="2" charset="-78"/>
                <a:cs typeface="Monotype Koufi" pitchFamily="2" charset="-78"/>
              </a:rPr>
            </a:br>
            <a:r>
              <a:rPr lang="ar-SA" b="1" dirty="0" smtClean="0">
                <a:solidFill>
                  <a:schemeClr val="accent6">
                    <a:lumMod val="50000"/>
                  </a:schemeClr>
                </a:solidFill>
                <a:latin typeface="Monotype Koufi" pitchFamily="2" charset="-78"/>
                <a:ea typeface="Monotype Koufi" pitchFamily="2" charset="-78"/>
                <a:cs typeface="Monotype Koufi" pitchFamily="2" charset="-78"/>
              </a:rPr>
              <a:t>خامساً- تحديد معززات المشكلة:</a:t>
            </a:r>
            <a:r>
              <a:rPr lang="en-US" dirty="0" smtClean="0">
                <a:solidFill>
                  <a:schemeClr val="accent6">
                    <a:lumMod val="50000"/>
                  </a:schemeClr>
                </a:solidFill>
                <a:ea typeface="Monotype Koufi" pitchFamily="2" charset="-78"/>
                <a:cs typeface="Monotype Koufi" pitchFamily="2" charset="-78"/>
              </a:rPr>
              <a:t/>
            </a:r>
            <a:br>
              <a:rPr lang="en-US" dirty="0" smtClean="0">
                <a:solidFill>
                  <a:schemeClr val="accent6">
                    <a:lumMod val="50000"/>
                  </a:schemeClr>
                </a:solidFill>
                <a:ea typeface="Monotype Koufi" pitchFamily="2" charset="-78"/>
                <a:cs typeface="Monotype Koufi" pitchFamily="2" charset="-78"/>
              </a:rPr>
            </a:br>
            <a:endParaRPr lang="ar-IQ" dirty="0">
              <a:solidFill>
                <a:schemeClr val="accent6">
                  <a:lumMod val="50000"/>
                </a:schemeClr>
              </a:solidFill>
              <a:latin typeface="Monotype Koufi" pitchFamily="2" charset="-78"/>
              <a:ea typeface="Monotype Koufi" pitchFamily="2" charset="-78"/>
              <a:cs typeface="Monotype Koufi"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54" presetClass="entr" presetSubtype="0" accel="100000" fill="hold" grpId="0" nodeType="with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p:cTn id="13" dur="2000" fill="hold"/>
                                        <p:tgtEl>
                                          <p:spTgt spid="3">
                                            <p:bg/>
                                          </p:spTgt>
                                        </p:tgtEl>
                                        <p:attrNameLst>
                                          <p:attrName>ppt_w</p:attrName>
                                        </p:attrNameLst>
                                      </p:cBhvr>
                                      <p:tavLst>
                                        <p:tav tm="0">
                                          <p:val>
                                            <p:strVal val="#ppt_w*0.05"/>
                                          </p:val>
                                        </p:tav>
                                        <p:tav tm="100000">
                                          <p:val>
                                            <p:strVal val="#ppt_w"/>
                                          </p:val>
                                        </p:tav>
                                      </p:tavLst>
                                    </p:anim>
                                    <p:anim calcmode="lin" valueType="num">
                                      <p:cBhvr>
                                        <p:cTn id="14" dur="2000" fill="hold"/>
                                        <p:tgtEl>
                                          <p:spTgt spid="3">
                                            <p:bg/>
                                          </p:spTgt>
                                        </p:tgtEl>
                                        <p:attrNameLst>
                                          <p:attrName>ppt_h</p:attrName>
                                        </p:attrNameLst>
                                      </p:cBhvr>
                                      <p:tavLst>
                                        <p:tav tm="0">
                                          <p:val>
                                            <p:strVal val="#ppt_h"/>
                                          </p:val>
                                        </p:tav>
                                        <p:tav tm="100000">
                                          <p:val>
                                            <p:strVal val="#ppt_h"/>
                                          </p:val>
                                        </p:tav>
                                      </p:tavLst>
                                    </p:anim>
                                    <p:anim calcmode="lin" valueType="num">
                                      <p:cBhvr>
                                        <p:cTn id="15" dur="2000" fill="hold"/>
                                        <p:tgtEl>
                                          <p:spTgt spid="3">
                                            <p:bg/>
                                          </p:spTgt>
                                        </p:tgtEl>
                                        <p:attrNameLst>
                                          <p:attrName>ppt_x</p:attrName>
                                        </p:attrNameLst>
                                      </p:cBhvr>
                                      <p:tavLst>
                                        <p:tav tm="0">
                                          <p:val>
                                            <p:strVal val="#ppt_x-.2"/>
                                          </p:val>
                                        </p:tav>
                                        <p:tav tm="100000">
                                          <p:val>
                                            <p:strVal val="#ppt_x"/>
                                          </p:val>
                                        </p:tav>
                                      </p:tavLst>
                                    </p:anim>
                                    <p:anim calcmode="lin" valueType="num">
                                      <p:cBhvr>
                                        <p:cTn id="16" dur="2000" fill="hold"/>
                                        <p:tgtEl>
                                          <p:spTgt spid="3">
                                            <p:bg/>
                                          </p:spTgt>
                                        </p:tgtEl>
                                        <p:attrNameLst>
                                          <p:attrName>ppt_y</p:attrName>
                                        </p:attrNameLst>
                                      </p:cBhvr>
                                      <p:tavLst>
                                        <p:tav tm="0">
                                          <p:val>
                                            <p:strVal val="#ppt_y"/>
                                          </p:val>
                                        </p:tav>
                                        <p:tav tm="100000">
                                          <p:val>
                                            <p:strVal val="#ppt_y"/>
                                          </p:val>
                                        </p:tav>
                                      </p:tavLst>
                                    </p:anim>
                                    <p:animEffect transition="in" filter="fade">
                                      <p:cBhvr>
                                        <p:cTn id="17" dur="2000"/>
                                        <p:tgtEl>
                                          <p:spTgt spid="3">
                                            <p:bg/>
                                          </p:spTgt>
                                        </p:tgtEl>
                                      </p:cBhvr>
                                    </p:animEffect>
                                  </p:childTnLst>
                                </p:cTn>
                              </p:par>
                              <p:par>
                                <p:cTn id="18" presetID="54" presetClass="entr" presetSubtype="0" accel="100000" fill="hold" grpId="0" nodeType="with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20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21" dur="2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2" dur="2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3" dur="2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4" dur="2000"/>
                                        <p:tgtEl>
                                          <p:spTgt spid="3">
                                            <p:txEl>
                                              <p:pRg st="0" end="0"/>
                                            </p:txEl>
                                          </p:spTgt>
                                        </p:tgtEl>
                                      </p:cBhvr>
                                    </p:animEffect>
                                  </p:childTnLst>
                                </p:cTn>
                              </p:par>
                              <p:par>
                                <p:cTn id="25" presetID="54" presetClass="entr" presetSubtype="0" accel="100000" fill="hold" grpId="0"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p:cTn id="27" dur="20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8" dur="2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9" dur="2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30" dur="2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31" dur="2000"/>
                                        <p:tgtEl>
                                          <p:spTgt spid="3">
                                            <p:txEl>
                                              <p:pRg st="1" end="1"/>
                                            </p:txEl>
                                          </p:spTgt>
                                        </p:tgtEl>
                                      </p:cBhvr>
                                    </p:animEffect>
                                  </p:childTnLst>
                                </p:cTn>
                              </p:par>
                              <p:par>
                                <p:cTn id="32" presetID="54" presetClass="entr" presetSubtype="0" accel="100000" fill="hold" grpId="0" nodeType="with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20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5" dur="2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6" dur="2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7" dur="2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8" dur="2000"/>
                                        <p:tgtEl>
                                          <p:spTgt spid="3">
                                            <p:txEl>
                                              <p:pRg st="2" end="2"/>
                                            </p:txEl>
                                          </p:spTgt>
                                        </p:tgtEl>
                                      </p:cBhvr>
                                    </p:animEffect>
                                  </p:childTnLst>
                                </p:cTn>
                              </p:par>
                              <p:par>
                                <p:cTn id="39" presetID="54" presetClass="entr" presetSubtype="0" accel="100000" fill="hold" grpId="0" nodeType="with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p:cTn id="41" dur="20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42" dur="2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3" dur="2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4" dur="2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5" dur="2000"/>
                                        <p:tgtEl>
                                          <p:spTgt spid="3">
                                            <p:txEl>
                                              <p:pRg st="3" end="3"/>
                                            </p:txEl>
                                          </p:spTgt>
                                        </p:tgtEl>
                                      </p:cBhvr>
                                    </p:animEffect>
                                  </p:childTnLst>
                                </p:cTn>
                              </p:par>
                              <p:par>
                                <p:cTn id="46" presetID="54" presetClass="entr" presetSubtype="0" accel="100000" fill="hold" grpId="0" nodeType="with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 calcmode="lin" valueType="num">
                                      <p:cBhvr>
                                        <p:cTn id="48" dur="20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9" dur="2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0" dur="2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51" dur="20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52" dur="2000"/>
                                        <p:tgtEl>
                                          <p:spTgt spid="3">
                                            <p:txEl>
                                              <p:pRg st="4" end="4"/>
                                            </p:txEl>
                                          </p:spTgt>
                                        </p:tgtEl>
                                      </p:cBhvr>
                                    </p:animEffect>
                                  </p:childTnLst>
                                </p:cTn>
                              </p:par>
                              <p:par>
                                <p:cTn id="53" presetID="54" presetClass="entr" presetSubtype="0" accel="100000" fill="hold" grpId="0" nodeType="with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20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56" dur="2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7" dur="2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58" dur="20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9" dur="2000"/>
                                        <p:tgtEl>
                                          <p:spTgt spid="3">
                                            <p:txEl>
                                              <p:pRg st="5" end="5"/>
                                            </p:txEl>
                                          </p:spTgt>
                                        </p:tgtEl>
                                      </p:cBhvr>
                                    </p:animEffect>
                                  </p:childTnLst>
                                </p:cTn>
                              </p:par>
                              <p:par>
                                <p:cTn id="60" presetID="54" presetClass="entr" presetSubtype="0" accel="100000" fill="hold" grpId="0" nodeType="with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2000" fill="hold"/>
                                        <p:tgtEl>
                                          <p:spTgt spid="3">
                                            <p:txEl>
                                              <p:pRg st="6" end="6"/>
                                            </p:txEl>
                                          </p:spTgt>
                                        </p:tgtEl>
                                        <p:attrNameLst>
                                          <p:attrName>ppt_w</p:attrName>
                                        </p:attrNameLst>
                                      </p:cBhvr>
                                      <p:tavLst>
                                        <p:tav tm="0">
                                          <p:val>
                                            <p:strVal val="#ppt_w*0.05"/>
                                          </p:val>
                                        </p:tav>
                                        <p:tav tm="100000">
                                          <p:val>
                                            <p:strVal val="#ppt_w"/>
                                          </p:val>
                                        </p:tav>
                                      </p:tavLst>
                                    </p:anim>
                                    <p:anim calcmode="lin" valueType="num">
                                      <p:cBhvr>
                                        <p:cTn id="63" dur="2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64" dur="2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65" dur="20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66"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81328"/>
            <a:ext cx="8229600" cy="5116024"/>
          </a:xfrm>
        </p:spPr>
        <p:style>
          <a:lnRef idx="1">
            <a:schemeClr val="accent4"/>
          </a:lnRef>
          <a:fillRef idx="3">
            <a:schemeClr val="accent4"/>
          </a:fillRef>
          <a:effectRef idx="2">
            <a:schemeClr val="accent4"/>
          </a:effectRef>
          <a:fontRef idx="minor">
            <a:schemeClr val="lt1"/>
          </a:fontRef>
        </p:style>
        <p:txBody>
          <a:bodyPr>
            <a:normAutofit fontScale="77500" lnSpcReduction="20000"/>
          </a:bodyPr>
          <a:lstStyle/>
          <a:p>
            <a:pPr rtl="0"/>
            <a:endParaRPr lang="en-US" dirty="0" smtClean="0"/>
          </a:p>
          <a:p>
            <a:pPr algn="just" rtl="0"/>
            <a:r>
              <a:rPr lang="ar-SA" sz="3500" dirty="0" smtClean="0">
                <a:solidFill>
                  <a:srgbClr val="FFC000"/>
                </a:solidFill>
                <a:latin typeface="Monotype Koufi" pitchFamily="2" charset="-78"/>
                <a:ea typeface="Monotype Koufi" pitchFamily="2" charset="-78"/>
                <a:cs typeface="Monotype Koufi" pitchFamily="2" charset="-78"/>
              </a:rPr>
              <a:t>تسمى العلاقة التي تنظيم أنماط السلوك بمعززاته " بجداول التعزيز"، وهي ذات أثر كبير على تعديل السلوك فعندما يتعلم الفرد سلوكاً جديداً، فأنه يستعمله بطريقة أسرع إذا ما تم تعزيزه عند أداء استجابة صحيحة، وهذا النوع يسمى التعزيز المستمر. وعندما يصل الفرد إلى مرحلة الإتقان لهذا السلوك يتم تقديم التعزيز على فترات ويسمى بالتعزيز المتقطع. وللتعزيز المتقطع أربع أنماط من الجداول.   </a:t>
            </a:r>
            <a:r>
              <a:rPr lang="ar-IQ" sz="3500" dirty="0" smtClean="0">
                <a:solidFill>
                  <a:srgbClr val="FFC000"/>
                </a:solidFill>
                <a:latin typeface="Monotype Koufi" pitchFamily="2" charset="-78"/>
                <a:ea typeface="Monotype Koufi" pitchFamily="2" charset="-78"/>
                <a:cs typeface="Monotype Koufi" pitchFamily="2" charset="-78"/>
              </a:rPr>
              <a:t>                                                    </a:t>
            </a:r>
            <a:r>
              <a:rPr lang="ar-SA" sz="3500" dirty="0" smtClean="0">
                <a:solidFill>
                  <a:srgbClr val="FFC000"/>
                </a:solidFill>
                <a:latin typeface="Monotype Koufi" pitchFamily="2" charset="-78"/>
                <a:ea typeface="Monotype Koufi" pitchFamily="2" charset="-78"/>
                <a:cs typeface="Monotype Koufi" pitchFamily="2" charset="-78"/>
              </a:rPr>
              <a:t>           </a:t>
            </a:r>
            <a:endParaRPr lang="en-US" sz="3500" dirty="0" smtClean="0">
              <a:solidFill>
                <a:srgbClr val="FFC000"/>
              </a:solidFill>
              <a:ea typeface="Monotype Koufi" pitchFamily="2" charset="-78"/>
              <a:cs typeface="Monotype Koufi" pitchFamily="2" charset="-78"/>
            </a:endParaRPr>
          </a:p>
          <a:p>
            <a:pPr lvl="0" algn="just"/>
            <a:r>
              <a:rPr lang="ar-IQ" sz="3500" dirty="0" smtClean="0">
                <a:solidFill>
                  <a:srgbClr val="FFC000"/>
                </a:solidFill>
                <a:latin typeface="Monotype Koufi" pitchFamily="2" charset="-78"/>
                <a:ea typeface="Monotype Koufi" pitchFamily="2" charset="-78"/>
                <a:cs typeface="Monotype Koufi" pitchFamily="2" charset="-78"/>
              </a:rPr>
              <a:t>جداول تعزيز النسبة وتشمل</a:t>
            </a:r>
            <a:r>
              <a:rPr lang="en-US" sz="3500" dirty="0" smtClean="0">
                <a:solidFill>
                  <a:srgbClr val="FFC000"/>
                </a:solidFill>
                <a:ea typeface="Monotype Koufi" pitchFamily="2" charset="-78"/>
                <a:cs typeface="Monotype Koufi" pitchFamily="2" charset="-78"/>
              </a:rPr>
              <a:t>:</a:t>
            </a:r>
          </a:p>
          <a:p>
            <a:pPr lvl="0" algn="just">
              <a:buNone/>
            </a:pPr>
            <a:r>
              <a:rPr lang="ar-IQ" sz="3500" dirty="0" smtClean="0">
                <a:solidFill>
                  <a:srgbClr val="FFC000"/>
                </a:solidFill>
                <a:latin typeface="Monotype Koufi" pitchFamily="2" charset="-78"/>
                <a:ea typeface="Monotype Koufi" pitchFamily="2" charset="-78"/>
                <a:cs typeface="Monotype Koufi" pitchFamily="2" charset="-78"/>
              </a:rPr>
              <a:t>                             أ-التعزيز ذو النسبة الثابتة.</a:t>
            </a:r>
            <a:endParaRPr lang="en-US" sz="3500" dirty="0" smtClean="0">
              <a:solidFill>
                <a:srgbClr val="FFC000"/>
              </a:solidFill>
              <a:ea typeface="Monotype Koufi" pitchFamily="2" charset="-78"/>
              <a:cs typeface="Monotype Koufi" pitchFamily="2" charset="-78"/>
            </a:endParaRPr>
          </a:p>
          <a:p>
            <a:pPr lvl="0" algn="just">
              <a:buNone/>
            </a:pPr>
            <a:r>
              <a:rPr lang="ar-IQ" sz="3500" dirty="0" smtClean="0">
                <a:solidFill>
                  <a:srgbClr val="FFC000"/>
                </a:solidFill>
                <a:latin typeface="Monotype Koufi" pitchFamily="2" charset="-78"/>
                <a:ea typeface="Monotype Koufi" pitchFamily="2" charset="-78"/>
                <a:cs typeface="Monotype Koufi" pitchFamily="2" charset="-78"/>
              </a:rPr>
              <a:t>                             ب- التعزيز ذو النسبة المتغيرة.</a:t>
            </a:r>
            <a:endParaRPr lang="en-US" sz="3500" dirty="0" smtClean="0">
              <a:solidFill>
                <a:srgbClr val="FFC000"/>
              </a:solidFill>
              <a:ea typeface="Monotype Koufi" pitchFamily="2" charset="-78"/>
              <a:cs typeface="Monotype Koufi" pitchFamily="2" charset="-78"/>
            </a:endParaRPr>
          </a:p>
          <a:p>
            <a:pPr lvl="0" algn="just"/>
            <a:r>
              <a:rPr lang="ar-IQ" sz="3500" dirty="0" smtClean="0">
                <a:solidFill>
                  <a:srgbClr val="FFC000"/>
                </a:solidFill>
                <a:latin typeface="Monotype Koufi" pitchFamily="2" charset="-78"/>
                <a:ea typeface="Monotype Koufi" pitchFamily="2" charset="-78"/>
                <a:cs typeface="Monotype Koufi" pitchFamily="2" charset="-78"/>
              </a:rPr>
              <a:t>جداول التعزيز الزمني، وتشمل:</a:t>
            </a:r>
            <a:endParaRPr lang="en-US" sz="3500" dirty="0" smtClean="0">
              <a:solidFill>
                <a:srgbClr val="FFC000"/>
              </a:solidFill>
              <a:ea typeface="Monotype Koufi" pitchFamily="2" charset="-78"/>
              <a:cs typeface="Monotype Koufi" pitchFamily="2" charset="-78"/>
            </a:endParaRPr>
          </a:p>
          <a:p>
            <a:pPr lvl="0" algn="just">
              <a:buNone/>
            </a:pPr>
            <a:r>
              <a:rPr lang="ar-IQ" sz="3500" dirty="0" smtClean="0">
                <a:solidFill>
                  <a:srgbClr val="FFC000"/>
                </a:solidFill>
                <a:latin typeface="Monotype Koufi" pitchFamily="2" charset="-78"/>
                <a:ea typeface="Monotype Koufi" pitchFamily="2" charset="-78"/>
                <a:cs typeface="Monotype Koufi" pitchFamily="2" charset="-78"/>
              </a:rPr>
              <a:t>                         أ- التعزيز ذو الفترة الزمنية الثابتة.</a:t>
            </a:r>
            <a:endParaRPr lang="en-US" sz="3500" dirty="0" smtClean="0">
              <a:solidFill>
                <a:srgbClr val="FFC000"/>
              </a:solidFill>
              <a:ea typeface="Monotype Koufi" pitchFamily="2" charset="-78"/>
              <a:cs typeface="Monotype Koufi" pitchFamily="2" charset="-78"/>
            </a:endParaRPr>
          </a:p>
          <a:p>
            <a:pPr lvl="0" algn="just">
              <a:buNone/>
            </a:pPr>
            <a:r>
              <a:rPr lang="ar-IQ" sz="3500" dirty="0" smtClean="0">
                <a:solidFill>
                  <a:srgbClr val="FFC000"/>
                </a:solidFill>
                <a:latin typeface="Monotype Koufi" pitchFamily="2" charset="-78"/>
                <a:ea typeface="Monotype Koufi" pitchFamily="2" charset="-78"/>
                <a:cs typeface="Monotype Koufi" pitchFamily="2" charset="-78"/>
              </a:rPr>
              <a:t>                         ب التعزيز ذو الفترة الزمنية المتغيرة.</a:t>
            </a:r>
            <a:r>
              <a:rPr lang="ar-IQ" sz="3500" b="1" dirty="0" smtClean="0">
                <a:solidFill>
                  <a:srgbClr val="FFC000"/>
                </a:solidFill>
                <a:latin typeface="Monotype Koufi" pitchFamily="2" charset="-78"/>
                <a:ea typeface="Monotype Koufi" pitchFamily="2" charset="-78"/>
                <a:cs typeface="Monotype Koufi" pitchFamily="2" charset="-78"/>
              </a:rPr>
              <a:t>	</a:t>
            </a:r>
            <a:endParaRPr lang="en-US" sz="3500" dirty="0" smtClean="0">
              <a:solidFill>
                <a:srgbClr val="FFC000"/>
              </a:solidFill>
              <a:ea typeface="Monotype Koufi" pitchFamily="2" charset="-78"/>
              <a:cs typeface="Monotype Koufi" pitchFamily="2" charset="-78"/>
            </a:endParaRPr>
          </a:p>
          <a:p>
            <a:endParaRPr lang="ar-IQ" dirty="0"/>
          </a:p>
        </p:txBody>
      </p:sp>
      <p:sp>
        <p:nvSpPr>
          <p:cNvPr id="2" name="عنوان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noAutofit/>
          </a:bodyPr>
          <a:lstStyle/>
          <a:p>
            <a:pPr algn="ctr"/>
            <a:r>
              <a:rPr lang="ar-IQ" sz="6000" b="0" dirty="0" smtClean="0">
                <a:latin typeface="Monotype Koufi" pitchFamily="2" charset="-78"/>
                <a:ea typeface="Monotype Koufi" pitchFamily="2" charset="-78"/>
                <a:cs typeface="Monotype Koufi" pitchFamily="2" charset="-78"/>
              </a:rPr>
              <a:t/>
            </a:r>
            <a:br>
              <a:rPr lang="ar-IQ" sz="6000" b="0" dirty="0" smtClean="0">
                <a:latin typeface="Monotype Koufi" pitchFamily="2" charset="-78"/>
                <a:ea typeface="Monotype Koufi" pitchFamily="2" charset="-78"/>
                <a:cs typeface="Monotype Koufi" pitchFamily="2" charset="-78"/>
              </a:rPr>
            </a:br>
            <a:r>
              <a:rPr lang="ar-SA" sz="6000" b="0" dirty="0" smtClean="0">
                <a:latin typeface="Monotype Koufi" pitchFamily="2" charset="-78"/>
                <a:ea typeface="Monotype Koufi" pitchFamily="2" charset="-78"/>
                <a:cs typeface="Monotype Koufi" pitchFamily="2" charset="-78"/>
              </a:rPr>
              <a:t>جداول التعزيز:</a:t>
            </a:r>
            <a:r>
              <a:rPr lang="en-US" sz="6000" b="0" dirty="0" smtClean="0">
                <a:ea typeface="Monotype Koufi" pitchFamily="2" charset="-78"/>
                <a:cs typeface="Monotype Koufi" pitchFamily="2" charset="-78"/>
              </a:rPr>
              <a:t/>
            </a:r>
            <a:br>
              <a:rPr lang="en-US" sz="6000" b="0" dirty="0" smtClean="0">
                <a:ea typeface="Monotype Koufi" pitchFamily="2" charset="-78"/>
                <a:cs typeface="Monotype Koufi" pitchFamily="2" charset="-78"/>
              </a:rPr>
            </a:br>
            <a:endParaRPr lang="ar-IQ" sz="6000" b="0" dirty="0">
              <a:latin typeface="Monotype Koufi" pitchFamily="2" charset="-78"/>
              <a:ea typeface="Monotype Koufi" pitchFamily="2" charset="-78"/>
              <a:cs typeface="Monotype Koufi"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2"/>
                                        </p:tgtEl>
                                        <p:attrNameLst>
                                          <p:attrName>ppt_y</p:attrName>
                                        </p:attrNameLst>
                                      </p:cBhvr>
                                      <p:tavLst>
                                        <p:tav tm="0" fmla="#ppt_y+(sin(-2*pi*(1-$))*-#ppt_x+cos(-2*pi*(1-$))*(1-#ppt_y))*(1-$)">
                                          <p:val>
                                            <p:fltVal val="0"/>
                                          </p:val>
                                        </p:tav>
                                        <p:tav tm="100000">
                                          <p:val>
                                            <p:fltVal val="1"/>
                                          </p:val>
                                        </p:tav>
                                      </p:tavLst>
                                    </p:anim>
                                  </p:childTnLst>
                                </p:cTn>
                              </p:par>
                              <p:par>
                                <p:cTn id="11" presetID="34" presetClass="entr" presetSubtype="0" fill="hold" grpId="0" nodeType="withEffect">
                                  <p:stCondLst>
                                    <p:cond delay="0"/>
                                  </p:stCondLst>
                                  <p:childTnLst>
                                    <p:set>
                                      <p:cBhvr>
                                        <p:cTn id="12" dur="1" fill="hold">
                                          <p:stCondLst>
                                            <p:cond delay="0"/>
                                          </p:stCondLst>
                                        </p:cTn>
                                        <p:tgtEl>
                                          <p:spTgt spid="3">
                                            <p:bg/>
                                          </p:spTgt>
                                        </p:tgtEl>
                                        <p:attrNameLst>
                                          <p:attrName>style.visibility</p:attrName>
                                        </p:attrNameLst>
                                      </p:cBhvr>
                                      <p:to>
                                        <p:strVal val="visible"/>
                                      </p:to>
                                    </p:set>
                                    <p:anim from="(-#ppt_w/2)" to="(#ppt_x)" calcmode="lin" valueType="num">
                                      <p:cBhvr>
                                        <p:cTn id="13" dur="1200" fill="hold">
                                          <p:stCondLst>
                                            <p:cond delay="0"/>
                                          </p:stCondLst>
                                        </p:cTn>
                                        <p:tgtEl>
                                          <p:spTgt spid="3">
                                            <p:bg/>
                                          </p:spTgt>
                                        </p:tgtEl>
                                        <p:attrNameLst>
                                          <p:attrName>ppt_x</p:attrName>
                                        </p:attrNameLst>
                                      </p:cBhvr>
                                    </p:anim>
                                    <p:anim from="0" to="-1.0" calcmode="lin" valueType="num">
                                      <p:cBhvr>
                                        <p:cTn id="14" dur="400" decel="50000" autoRev="1" fill="hold">
                                          <p:stCondLst>
                                            <p:cond delay="1200"/>
                                          </p:stCondLst>
                                        </p:cTn>
                                        <p:tgtEl>
                                          <p:spTgt spid="3">
                                            <p:bg/>
                                          </p:spTgt>
                                        </p:tgtEl>
                                        <p:attrNameLst>
                                          <p:attrName>xshear</p:attrName>
                                        </p:attrNameLst>
                                      </p:cBhvr>
                                    </p:anim>
                                    <p:animScale>
                                      <p:cBhvr>
                                        <p:cTn id="15" dur="400" decel="100000" autoRev="1" fill="hold">
                                          <p:stCondLst>
                                            <p:cond delay="1200"/>
                                          </p:stCondLst>
                                        </p:cTn>
                                        <p:tgtEl>
                                          <p:spTgt spid="3">
                                            <p:bg/>
                                          </p:spTgt>
                                        </p:tgtEl>
                                      </p:cBhvr>
                                      <p:from x="100000" y="100000"/>
                                      <p:to x="80000" y="100000"/>
                                    </p:animScale>
                                    <p:anim by="(#ppt_h/3+#ppt_w*0.1)" calcmode="lin" valueType="num">
                                      <p:cBhvr additive="sum">
                                        <p:cTn id="16" dur="400" decel="100000" autoRev="1" fill="hold">
                                          <p:stCondLst>
                                            <p:cond delay="1200"/>
                                          </p:stCondLst>
                                        </p:cTn>
                                        <p:tgtEl>
                                          <p:spTgt spid="3">
                                            <p:bg/>
                                          </p:spTgt>
                                        </p:tgtEl>
                                        <p:attrNameLst>
                                          <p:attrName>ppt_x</p:attrName>
                                        </p:attrNameLst>
                                      </p:cBhvr>
                                    </p:anim>
                                  </p:childTnLst>
                                </p:cTn>
                              </p:par>
                              <p:par>
                                <p:cTn id="17" presetID="34"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from="(-#ppt_w/2)" to="(#ppt_x)" calcmode="lin" valueType="num">
                                      <p:cBhvr>
                                        <p:cTn id="19" dur="1200" fill="hold">
                                          <p:stCondLst>
                                            <p:cond delay="0"/>
                                          </p:stCondLst>
                                        </p:cTn>
                                        <p:tgtEl>
                                          <p:spTgt spid="3">
                                            <p:txEl>
                                              <p:pRg st="1" end="1"/>
                                            </p:txEl>
                                          </p:spTgt>
                                        </p:tgtEl>
                                        <p:attrNameLst>
                                          <p:attrName>ppt_x</p:attrName>
                                        </p:attrNameLst>
                                      </p:cBhvr>
                                    </p:anim>
                                    <p:anim from="0" to="-1.0" calcmode="lin" valueType="num">
                                      <p:cBhvr>
                                        <p:cTn id="20" dur="400" decel="50000" autoRev="1" fill="hold">
                                          <p:stCondLst>
                                            <p:cond delay="1200"/>
                                          </p:stCondLst>
                                        </p:cTn>
                                        <p:tgtEl>
                                          <p:spTgt spid="3">
                                            <p:txEl>
                                              <p:pRg st="1" end="1"/>
                                            </p:txEl>
                                          </p:spTgt>
                                        </p:tgtEl>
                                        <p:attrNameLst>
                                          <p:attrName>xshear</p:attrName>
                                        </p:attrNameLst>
                                      </p:cBhvr>
                                    </p:anim>
                                    <p:animScale>
                                      <p:cBhvr>
                                        <p:cTn id="21" dur="400" decel="100000" autoRev="1" fill="hold">
                                          <p:stCondLst>
                                            <p:cond delay="1200"/>
                                          </p:stCondLst>
                                        </p:cTn>
                                        <p:tgtEl>
                                          <p:spTgt spid="3">
                                            <p:txEl>
                                              <p:pRg st="1" end="1"/>
                                            </p:txEl>
                                          </p:spTgt>
                                        </p:tgtEl>
                                      </p:cBhvr>
                                      <p:from x="100000" y="100000"/>
                                      <p:to x="80000" y="100000"/>
                                    </p:animScale>
                                    <p:anim by="(#ppt_h/3+#ppt_w*0.1)" calcmode="lin" valueType="num">
                                      <p:cBhvr additive="sum">
                                        <p:cTn id="22" dur="400" decel="100000" autoRev="1" fill="hold">
                                          <p:stCondLst>
                                            <p:cond delay="1200"/>
                                          </p:stCondLst>
                                        </p:cTn>
                                        <p:tgtEl>
                                          <p:spTgt spid="3">
                                            <p:txEl>
                                              <p:pRg st="1" end="1"/>
                                            </p:txEl>
                                          </p:spTgt>
                                        </p:tgtEl>
                                        <p:attrNameLst>
                                          <p:attrName>ppt_x</p:attrName>
                                        </p:attrNameLst>
                                      </p:cBhvr>
                                    </p:anim>
                                  </p:childTnLst>
                                </p:cTn>
                              </p:par>
                              <p:par>
                                <p:cTn id="23" presetID="34"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from="(-#ppt_w/2)" to="(#ppt_x)" calcmode="lin" valueType="num">
                                      <p:cBhvr>
                                        <p:cTn id="25" dur="1200" fill="hold">
                                          <p:stCondLst>
                                            <p:cond delay="0"/>
                                          </p:stCondLst>
                                        </p:cTn>
                                        <p:tgtEl>
                                          <p:spTgt spid="3">
                                            <p:txEl>
                                              <p:pRg st="2" end="2"/>
                                            </p:txEl>
                                          </p:spTgt>
                                        </p:tgtEl>
                                        <p:attrNameLst>
                                          <p:attrName>ppt_x</p:attrName>
                                        </p:attrNameLst>
                                      </p:cBhvr>
                                    </p:anim>
                                    <p:anim from="0" to="-1.0" calcmode="lin" valueType="num">
                                      <p:cBhvr>
                                        <p:cTn id="26" dur="400" decel="50000" autoRev="1" fill="hold">
                                          <p:stCondLst>
                                            <p:cond delay="1200"/>
                                          </p:stCondLst>
                                        </p:cTn>
                                        <p:tgtEl>
                                          <p:spTgt spid="3">
                                            <p:txEl>
                                              <p:pRg st="2" end="2"/>
                                            </p:txEl>
                                          </p:spTgt>
                                        </p:tgtEl>
                                        <p:attrNameLst>
                                          <p:attrName>xshear</p:attrName>
                                        </p:attrNameLst>
                                      </p:cBhvr>
                                    </p:anim>
                                    <p:animScale>
                                      <p:cBhvr>
                                        <p:cTn id="27" dur="400" decel="100000" autoRev="1" fill="hold">
                                          <p:stCondLst>
                                            <p:cond delay="1200"/>
                                          </p:stCondLst>
                                        </p:cTn>
                                        <p:tgtEl>
                                          <p:spTgt spid="3">
                                            <p:txEl>
                                              <p:pRg st="2" end="2"/>
                                            </p:txEl>
                                          </p:spTgt>
                                        </p:tgtEl>
                                      </p:cBhvr>
                                      <p:from x="100000" y="100000"/>
                                      <p:to x="80000" y="100000"/>
                                    </p:animScale>
                                    <p:anim by="(#ppt_h/3+#ppt_w*0.1)" calcmode="lin" valueType="num">
                                      <p:cBhvr additive="sum">
                                        <p:cTn id="28" dur="400" decel="100000" autoRev="1" fill="hold">
                                          <p:stCondLst>
                                            <p:cond delay="1200"/>
                                          </p:stCondLst>
                                        </p:cTn>
                                        <p:tgtEl>
                                          <p:spTgt spid="3">
                                            <p:txEl>
                                              <p:pRg st="2" end="2"/>
                                            </p:txEl>
                                          </p:spTgt>
                                        </p:tgtEl>
                                        <p:attrNameLst>
                                          <p:attrName>ppt_x</p:attrName>
                                        </p:attrNameLst>
                                      </p:cBhvr>
                                    </p:anim>
                                  </p:childTnLst>
                                </p:cTn>
                              </p:par>
                              <p:par>
                                <p:cTn id="29" presetID="34"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1200" fill="hold">
                                          <p:stCondLst>
                                            <p:cond delay="0"/>
                                          </p:stCondLst>
                                        </p:cTn>
                                        <p:tgtEl>
                                          <p:spTgt spid="3">
                                            <p:txEl>
                                              <p:pRg st="3" end="3"/>
                                            </p:txEl>
                                          </p:spTgt>
                                        </p:tgtEl>
                                        <p:attrNameLst>
                                          <p:attrName>ppt_x</p:attrName>
                                        </p:attrNameLst>
                                      </p:cBhvr>
                                    </p:anim>
                                    <p:anim from="0" to="-1.0" calcmode="lin" valueType="num">
                                      <p:cBhvr>
                                        <p:cTn id="32" dur="400" decel="50000" autoRev="1" fill="hold">
                                          <p:stCondLst>
                                            <p:cond delay="1200"/>
                                          </p:stCondLst>
                                        </p:cTn>
                                        <p:tgtEl>
                                          <p:spTgt spid="3">
                                            <p:txEl>
                                              <p:pRg st="3" end="3"/>
                                            </p:txEl>
                                          </p:spTgt>
                                        </p:tgtEl>
                                        <p:attrNameLst>
                                          <p:attrName>xshear</p:attrName>
                                        </p:attrNameLst>
                                      </p:cBhvr>
                                    </p:anim>
                                    <p:animScale>
                                      <p:cBhvr>
                                        <p:cTn id="33" dur="400" decel="100000" autoRev="1" fill="hold">
                                          <p:stCondLst>
                                            <p:cond delay="1200"/>
                                          </p:stCondLst>
                                        </p:cTn>
                                        <p:tgtEl>
                                          <p:spTgt spid="3">
                                            <p:txEl>
                                              <p:pRg st="3" end="3"/>
                                            </p:txEl>
                                          </p:spTgt>
                                        </p:tgtEl>
                                      </p:cBhvr>
                                      <p:from x="100000" y="100000"/>
                                      <p:to x="80000" y="100000"/>
                                    </p:animScale>
                                    <p:anim by="(#ppt_h/3+#ppt_w*0.1)" calcmode="lin" valueType="num">
                                      <p:cBhvr additive="sum">
                                        <p:cTn id="34" dur="400" decel="100000" autoRev="1" fill="hold">
                                          <p:stCondLst>
                                            <p:cond delay="1200"/>
                                          </p:stCondLst>
                                        </p:cTn>
                                        <p:tgtEl>
                                          <p:spTgt spid="3">
                                            <p:txEl>
                                              <p:pRg st="3" end="3"/>
                                            </p:txEl>
                                          </p:spTgt>
                                        </p:tgtEl>
                                        <p:attrNameLst>
                                          <p:attrName>ppt_x</p:attrName>
                                        </p:attrNameLst>
                                      </p:cBhvr>
                                    </p:anim>
                                  </p:childTnLst>
                                </p:cTn>
                              </p:par>
                              <p:par>
                                <p:cTn id="35" presetID="34" presetClass="entr" presetSubtype="0" fill="hold" grpId="0"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from="(-#ppt_w/2)" to="(#ppt_x)" calcmode="lin" valueType="num">
                                      <p:cBhvr>
                                        <p:cTn id="37" dur="1200" fill="hold">
                                          <p:stCondLst>
                                            <p:cond delay="0"/>
                                          </p:stCondLst>
                                        </p:cTn>
                                        <p:tgtEl>
                                          <p:spTgt spid="3">
                                            <p:txEl>
                                              <p:pRg st="4" end="4"/>
                                            </p:txEl>
                                          </p:spTgt>
                                        </p:tgtEl>
                                        <p:attrNameLst>
                                          <p:attrName>ppt_x</p:attrName>
                                        </p:attrNameLst>
                                      </p:cBhvr>
                                    </p:anim>
                                    <p:anim from="0" to="-1.0" calcmode="lin" valueType="num">
                                      <p:cBhvr>
                                        <p:cTn id="38" dur="400" decel="50000" autoRev="1" fill="hold">
                                          <p:stCondLst>
                                            <p:cond delay="1200"/>
                                          </p:stCondLst>
                                        </p:cTn>
                                        <p:tgtEl>
                                          <p:spTgt spid="3">
                                            <p:txEl>
                                              <p:pRg st="4" end="4"/>
                                            </p:txEl>
                                          </p:spTgt>
                                        </p:tgtEl>
                                        <p:attrNameLst>
                                          <p:attrName>xshear</p:attrName>
                                        </p:attrNameLst>
                                      </p:cBhvr>
                                    </p:anim>
                                    <p:animScale>
                                      <p:cBhvr>
                                        <p:cTn id="39" dur="400" decel="100000" autoRev="1" fill="hold">
                                          <p:stCondLst>
                                            <p:cond delay="1200"/>
                                          </p:stCondLst>
                                        </p:cTn>
                                        <p:tgtEl>
                                          <p:spTgt spid="3">
                                            <p:txEl>
                                              <p:pRg st="4" end="4"/>
                                            </p:txEl>
                                          </p:spTgt>
                                        </p:tgtEl>
                                      </p:cBhvr>
                                      <p:from x="100000" y="100000"/>
                                      <p:to x="80000" y="100000"/>
                                    </p:animScale>
                                    <p:anim by="(#ppt_h/3+#ppt_w*0.1)" calcmode="lin" valueType="num">
                                      <p:cBhvr additive="sum">
                                        <p:cTn id="40" dur="400" decel="100000" autoRev="1" fill="hold">
                                          <p:stCondLst>
                                            <p:cond delay="1200"/>
                                          </p:stCondLst>
                                        </p:cTn>
                                        <p:tgtEl>
                                          <p:spTgt spid="3">
                                            <p:txEl>
                                              <p:pRg st="4" end="4"/>
                                            </p:txEl>
                                          </p:spTgt>
                                        </p:tgtEl>
                                        <p:attrNameLst>
                                          <p:attrName>ppt_x</p:attrName>
                                        </p:attrNameLst>
                                      </p:cBhvr>
                                    </p:anim>
                                  </p:childTnLst>
                                </p:cTn>
                              </p:par>
                              <p:par>
                                <p:cTn id="41" presetID="34" presetClass="entr" presetSubtype="0" fill="hold" grpId="0"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from="(-#ppt_w/2)" to="(#ppt_x)" calcmode="lin" valueType="num">
                                      <p:cBhvr>
                                        <p:cTn id="43" dur="1200" fill="hold">
                                          <p:stCondLst>
                                            <p:cond delay="0"/>
                                          </p:stCondLst>
                                        </p:cTn>
                                        <p:tgtEl>
                                          <p:spTgt spid="3">
                                            <p:txEl>
                                              <p:pRg st="5" end="5"/>
                                            </p:txEl>
                                          </p:spTgt>
                                        </p:tgtEl>
                                        <p:attrNameLst>
                                          <p:attrName>ppt_x</p:attrName>
                                        </p:attrNameLst>
                                      </p:cBhvr>
                                    </p:anim>
                                    <p:anim from="0" to="-1.0" calcmode="lin" valueType="num">
                                      <p:cBhvr>
                                        <p:cTn id="44" dur="400" decel="50000" autoRev="1" fill="hold">
                                          <p:stCondLst>
                                            <p:cond delay="1200"/>
                                          </p:stCondLst>
                                        </p:cTn>
                                        <p:tgtEl>
                                          <p:spTgt spid="3">
                                            <p:txEl>
                                              <p:pRg st="5" end="5"/>
                                            </p:txEl>
                                          </p:spTgt>
                                        </p:tgtEl>
                                        <p:attrNameLst>
                                          <p:attrName>xshear</p:attrName>
                                        </p:attrNameLst>
                                      </p:cBhvr>
                                    </p:anim>
                                    <p:animScale>
                                      <p:cBhvr>
                                        <p:cTn id="45" dur="400" decel="100000" autoRev="1" fill="hold">
                                          <p:stCondLst>
                                            <p:cond delay="1200"/>
                                          </p:stCondLst>
                                        </p:cTn>
                                        <p:tgtEl>
                                          <p:spTgt spid="3">
                                            <p:txEl>
                                              <p:pRg st="5" end="5"/>
                                            </p:txEl>
                                          </p:spTgt>
                                        </p:tgtEl>
                                      </p:cBhvr>
                                      <p:from x="100000" y="100000"/>
                                      <p:to x="80000" y="100000"/>
                                    </p:animScale>
                                    <p:anim by="(#ppt_h/3+#ppt_w*0.1)" calcmode="lin" valueType="num">
                                      <p:cBhvr additive="sum">
                                        <p:cTn id="46" dur="400" decel="100000" autoRev="1" fill="hold">
                                          <p:stCondLst>
                                            <p:cond delay="1200"/>
                                          </p:stCondLst>
                                        </p:cTn>
                                        <p:tgtEl>
                                          <p:spTgt spid="3">
                                            <p:txEl>
                                              <p:pRg st="5" end="5"/>
                                            </p:txEl>
                                          </p:spTgt>
                                        </p:tgtEl>
                                        <p:attrNameLst>
                                          <p:attrName>ppt_x</p:attrName>
                                        </p:attrNameLst>
                                      </p:cBhvr>
                                    </p:anim>
                                  </p:childTnLst>
                                </p:cTn>
                              </p:par>
                              <p:par>
                                <p:cTn id="47" presetID="34" presetClass="entr" presetSubtype="0" fill="hold" grpId="0" nodeType="with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from="(-#ppt_w/2)" to="(#ppt_x)" calcmode="lin" valueType="num">
                                      <p:cBhvr>
                                        <p:cTn id="49" dur="1200" fill="hold">
                                          <p:stCondLst>
                                            <p:cond delay="0"/>
                                          </p:stCondLst>
                                        </p:cTn>
                                        <p:tgtEl>
                                          <p:spTgt spid="3">
                                            <p:txEl>
                                              <p:pRg st="6" end="6"/>
                                            </p:txEl>
                                          </p:spTgt>
                                        </p:tgtEl>
                                        <p:attrNameLst>
                                          <p:attrName>ppt_x</p:attrName>
                                        </p:attrNameLst>
                                      </p:cBhvr>
                                    </p:anim>
                                    <p:anim from="0" to="-1.0" calcmode="lin" valueType="num">
                                      <p:cBhvr>
                                        <p:cTn id="50" dur="400" decel="50000" autoRev="1" fill="hold">
                                          <p:stCondLst>
                                            <p:cond delay="1200"/>
                                          </p:stCondLst>
                                        </p:cTn>
                                        <p:tgtEl>
                                          <p:spTgt spid="3">
                                            <p:txEl>
                                              <p:pRg st="6" end="6"/>
                                            </p:txEl>
                                          </p:spTgt>
                                        </p:tgtEl>
                                        <p:attrNameLst>
                                          <p:attrName>xshear</p:attrName>
                                        </p:attrNameLst>
                                      </p:cBhvr>
                                    </p:anim>
                                    <p:animScale>
                                      <p:cBhvr>
                                        <p:cTn id="51" dur="400" decel="100000" autoRev="1" fill="hold">
                                          <p:stCondLst>
                                            <p:cond delay="1200"/>
                                          </p:stCondLst>
                                        </p:cTn>
                                        <p:tgtEl>
                                          <p:spTgt spid="3">
                                            <p:txEl>
                                              <p:pRg st="6" end="6"/>
                                            </p:txEl>
                                          </p:spTgt>
                                        </p:tgtEl>
                                      </p:cBhvr>
                                      <p:from x="100000" y="100000"/>
                                      <p:to x="80000" y="100000"/>
                                    </p:animScale>
                                    <p:anim by="(#ppt_h/3+#ppt_w*0.1)" calcmode="lin" valueType="num">
                                      <p:cBhvr additive="sum">
                                        <p:cTn id="52" dur="400" decel="100000" autoRev="1" fill="hold">
                                          <p:stCondLst>
                                            <p:cond delay="1200"/>
                                          </p:stCondLst>
                                        </p:cTn>
                                        <p:tgtEl>
                                          <p:spTgt spid="3">
                                            <p:txEl>
                                              <p:pRg st="6" end="6"/>
                                            </p:txEl>
                                          </p:spTgt>
                                        </p:tgtEl>
                                        <p:attrNameLst>
                                          <p:attrName>ppt_x</p:attrName>
                                        </p:attrNameLst>
                                      </p:cBhvr>
                                    </p:anim>
                                  </p:childTnLst>
                                </p:cTn>
                              </p:par>
                              <p:par>
                                <p:cTn id="53" presetID="34" presetClass="entr" presetSubtype="0" fill="hold" grpId="0"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from="(-#ppt_w/2)" to="(#ppt_x)" calcmode="lin" valueType="num">
                                      <p:cBhvr>
                                        <p:cTn id="55" dur="1200" fill="hold">
                                          <p:stCondLst>
                                            <p:cond delay="0"/>
                                          </p:stCondLst>
                                        </p:cTn>
                                        <p:tgtEl>
                                          <p:spTgt spid="3">
                                            <p:txEl>
                                              <p:pRg st="7" end="7"/>
                                            </p:txEl>
                                          </p:spTgt>
                                        </p:tgtEl>
                                        <p:attrNameLst>
                                          <p:attrName>ppt_x</p:attrName>
                                        </p:attrNameLst>
                                      </p:cBhvr>
                                    </p:anim>
                                    <p:anim from="0" to="-1.0" calcmode="lin" valueType="num">
                                      <p:cBhvr>
                                        <p:cTn id="56" dur="400" decel="50000" autoRev="1" fill="hold">
                                          <p:stCondLst>
                                            <p:cond delay="1200"/>
                                          </p:stCondLst>
                                        </p:cTn>
                                        <p:tgtEl>
                                          <p:spTgt spid="3">
                                            <p:txEl>
                                              <p:pRg st="7" end="7"/>
                                            </p:txEl>
                                          </p:spTgt>
                                        </p:tgtEl>
                                        <p:attrNameLst>
                                          <p:attrName>xshear</p:attrName>
                                        </p:attrNameLst>
                                      </p:cBhvr>
                                    </p:anim>
                                    <p:animScale>
                                      <p:cBhvr>
                                        <p:cTn id="57" dur="400" decel="100000" autoRev="1" fill="hold">
                                          <p:stCondLst>
                                            <p:cond delay="1200"/>
                                          </p:stCondLst>
                                        </p:cTn>
                                        <p:tgtEl>
                                          <p:spTgt spid="3">
                                            <p:txEl>
                                              <p:pRg st="7" end="7"/>
                                            </p:txEl>
                                          </p:spTgt>
                                        </p:tgtEl>
                                      </p:cBhvr>
                                      <p:from x="100000" y="100000"/>
                                      <p:to x="80000" y="100000"/>
                                    </p:animScale>
                                    <p:anim by="(#ppt_h/3+#ppt_w*0.1)" calcmode="lin" valueType="num">
                                      <p:cBhvr additive="sum">
                                        <p:cTn id="58" dur="400" decel="100000" autoRev="1" fill="hold">
                                          <p:stCondLst>
                                            <p:cond delay="1200"/>
                                          </p:stCondLst>
                                        </p:cTn>
                                        <p:tgtEl>
                                          <p:spTgt spid="3">
                                            <p:txEl>
                                              <p:pRg st="7" end="7"/>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57200" y="1481138"/>
          <a:ext cx="8229600" cy="5044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2"/>
          <p:cNvSpPr>
            <a:spLocks noGrp="1"/>
          </p:cNvSpPr>
          <p:nvPr>
            <p:ph type="title"/>
          </p:nvPr>
        </p:nvSpPr>
        <p:spPr>
          <a:blipFill>
            <a:blip r:embed="rId7" cstate="print"/>
            <a:tile tx="0" ty="0" sx="100000" sy="100000" flip="none" algn="tl"/>
          </a:blipFill>
        </p:spPr>
        <p:txBody>
          <a:bodyPr>
            <a:normAutofit/>
          </a:bodyPr>
          <a:lstStyle/>
          <a:p>
            <a:pPr algn="ctr"/>
            <a:r>
              <a:rPr lang="ar-IQ" sz="4400" dirty="0" smtClean="0">
                <a:solidFill>
                  <a:srgbClr val="FFC000"/>
                </a:solidFill>
                <a:latin typeface="Monotype Koufi" pitchFamily="2" charset="-78"/>
                <a:ea typeface="Monotype Koufi" pitchFamily="2" charset="-78"/>
                <a:cs typeface="Monotype Koufi" pitchFamily="2" charset="-78"/>
              </a:rPr>
              <a:t>أنماط </a:t>
            </a:r>
            <a:r>
              <a:rPr lang="ar-SA" sz="4400" dirty="0" smtClean="0">
                <a:solidFill>
                  <a:srgbClr val="FFC000"/>
                </a:solidFill>
                <a:latin typeface="Monotype Koufi" pitchFamily="2" charset="-78"/>
                <a:ea typeface="Monotype Koufi" pitchFamily="2" charset="-78"/>
                <a:cs typeface="Monotype Koufi" pitchFamily="2" charset="-78"/>
              </a:rPr>
              <a:t>التعزيز المتقطع</a:t>
            </a:r>
            <a:endParaRPr lang="ar-IQ" sz="44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11" presetID="14"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عنصر نائب للمحتوى 7"/>
          <p:cNvGraphicFramePr>
            <a:graphicFrameLocks noGrp="1"/>
          </p:cNvGraphicFramePr>
          <p:nvPr>
            <p:ph idx="1"/>
          </p:nvPr>
        </p:nvGraphicFramePr>
        <p:xfrm>
          <a:off x="179512" y="404663"/>
          <a:ext cx="8507288" cy="5472608"/>
        </p:xfrm>
        <a:graphic>
          <a:graphicData uri="http://schemas.openxmlformats.org/drawingml/2006/table">
            <a:tbl>
              <a:tblPr rtl="1" firstRow="1" bandRow="1">
                <a:tableStyleId>{5C22544A-7EE6-4342-B048-85BDC9FD1C3A}</a:tableStyleId>
              </a:tblPr>
              <a:tblGrid>
                <a:gridCol w="4253644"/>
                <a:gridCol w="4253644"/>
              </a:tblGrid>
              <a:tr h="446348">
                <a:tc>
                  <a:txBody>
                    <a:bodyPr/>
                    <a:lstStyle/>
                    <a:p>
                      <a:pPr algn="ctr" rtl="1">
                        <a:spcAft>
                          <a:spcPts val="0"/>
                        </a:spcAft>
                        <a:tabLst>
                          <a:tab pos="1113790" algn="l"/>
                        </a:tabLst>
                      </a:pPr>
                      <a:r>
                        <a:rPr lang="ar-IQ" sz="2400" dirty="0">
                          <a:latin typeface="Times New Roman"/>
                          <a:ea typeface="Times New Roman"/>
                          <a:cs typeface="Simplified Arabic"/>
                        </a:rPr>
                        <a:t>جداول التعزيز الثابتة/  المستمرة</a:t>
                      </a:r>
                      <a:endParaRPr lang="en-US" sz="2400" dirty="0">
                        <a:latin typeface="Times New Roman"/>
                        <a:ea typeface="Times New Roman"/>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spcAft>
                          <a:spcPts val="0"/>
                        </a:spcAft>
                        <a:tabLst>
                          <a:tab pos="1113790" algn="l"/>
                        </a:tabLst>
                      </a:pPr>
                      <a:r>
                        <a:rPr lang="en-US" sz="2400">
                          <a:latin typeface="Simplified Arabic"/>
                          <a:ea typeface="Times New Roman"/>
                        </a:rPr>
                        <a:t> </a:t>
                      </a:r>
                      <a:r>
                        <a:rPr lang="ar-IQ" sz="2400">
                          <a:latin typeface="Times New Roman"/>
                          <a:ea typeface="Times New Roman"/>
                          <a:cs typeface="Simplified Arabic"/>
                        </a:rPr>
                        <a:t>جداول التعزيز المتغيرة/ المتقطعة</a:t>
                      </a:r>
                      <a:endParaRPr lang="en-US" sz="2400">
                        <a:latin typeface="Times New Roman"/>
                        <a:ea typeface="Times New Roman"/>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1314">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تعد أكثر فاعلية عند بداية بناء السلوك.</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spcAft>
                          <a:spcPts val="0"/>
                        </a:spcAft>
                        <a:tabLst>
                          <a:tab pos="1113790" algn="l"/>
                        </a:tabLst>
                      </a:pPr>
                      <a:r>
                        <a:rPr lang="ar-IQ" sz="2400" b="1">
                          <a:solidFill>
                            <a:schemeClr val="tx1"/>
                          </a:solidFill>
                          <a:latin typeface="Monotype Koufi" pitchFamily="2" charset="-78"/>
                          <a:ea typeface="Monotype Koufi" pitchFamily="2" charset="-78"/>
                          <a:cs typeface="+mn-cs"/>
                        </a:rPr>
                        <a:t>- تعد أكثر فاعلية بعد بناء السلوك.</a:t>
                      </a:r>
                      <a:endParaRPr lang="en-US" sz="2400" b="1">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9638">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تحافظ على استمرار السلوك وتكراره.</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محافظتها على استمرارية السلوك أكبر.</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348">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تعد أقل مقاومة للانطفاء.</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تعد أكثر مقاومة للانطفاء.</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348">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يصعب تقديمها باستمرار.</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يسهل تقديمها بين حين وآخر.</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80469">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يخمد سلوك الفرد بعد التعزيز.</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يظل سلوك الفرد نشطاً بحثاً عن التعزيز.</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80469">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تعمل على ظهور السلوك المرغوب</a:t>
                      </a:r>
                      <a:endParaRPr lang="en-US" sz="2400" b="1" dirty="0">
                        <a:solidFill>
                          <a:schemeClr val="tx1"/>
                        </a:solidFill>
                        <a:latin typeface="Times New Roman"/>
                        <a:ea typeface="Monotype Koufi" pitchFamily="2" charset="-78"/>
                        <a:cs typeface="+mn-cs"/>
                      </a:endParaRPr>
                    </a:p>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فيه وتكراره عند تعزيزه.</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تعمل على خفض معدل تكرار السلوك إذا لم يحصل التعزيز نهائياً.</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5837">
                <a:tc>
                  <a:txBody>
                    <a:bodyPr/>
                    <a:lstStyle/>
                    <a:p>
                      <a:pPr algn="just" rtl="1">
                        <a:spcAft>
                          <a:spcPts val="0"/>
                        </a:spcAft>
                        <a:tabLst>
                          <a:tab pos="1113790" algn="l"/>
                        </a:tabLst>
                      </a:pPr>
                      <a:r>
                        <a:rPr lang="ar-IQ" sz="2400" b="1">
                          <a:solidFill>
                            <a:schemeClr val="tx1"/>
                          </a:solidFill>
                          <a:latin typeface="Monotype Koufi" pitchFamily="2" charset="-78"/>
                          <a:ea typeface="Monotype Koufi" pitchFamily="2" charset="-78"/>
                          <a:cs typeface="+mn-cs"/>
                        </a:rPr>
                        <a:t>- تعد أقل اقتصادية من حيث كلفتها.</a:t>
                      </a:r>
                      <a:endParaRPr lang="en-US" sz="2400" b="1">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تعد أكثر اقتصادية من حيث كلفتها.</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5837">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تصبح العضوية أقل نشاطاً وحيوية.</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تصبح العضوية أكثر نشاطاً وحيوية.</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lnSpcReduction="10000"/>
          </a:bodyPr>
          <a:lstStyle/>
          <a:p>
            <a:r>
              <a:rPr lang="ar-IQ" dirty="0" smtClean="0">
                <a:latin typeface="Monotype Koufi" pitchFamily="2" charset="-78"/>
                <a:ea typeface="Monotype Koufi" pitchFamily="2" charset="-78"/>
                <a:cs typeface="Monotype Koufi" pitchFamily="2" charset="-78"/>
              </a:rPr>
              <a:t>يستطيع المعالج السلوكي أو المرشد السلوكي أن يرسم سياسته العلاجية بعد أن تكتمل لديه صورة واضحة عن أنواع السلوك المشكل لدى المسترشد، والمطلوب التعامل معها وعلاجها، وتضم  خطة تعديل السلوك:</a:t>
            </a:r>
          </a:p>
          <a:p>
            <a:r>
              <a:rPr lang="ar-IQ" dirty="0" smtClean="0">
                <a:latin typeface="Monotype Koufi" pitchFamily="2" charset="-78"/>
                <a:ea typeface="Monotype Koufi" pitchFamily="2" charset="-78"/>
                <a:cs typeface="Monotype Koufi" pitchFamily="2" charset="-78"/>
              </a:rPr>
              <a:t>1-  تحديد </a:t>
            </a:r>
            <a:r>
              <a:rPr lang="ar-IQ" dirty="0" err="1" smtClean="0">
                <a:latin typeface="Monotype Koufi" pitchFamily="2" charset="-78"/>
                <a:ea typeface="Monotype Koufi" pitchFamily="2" charset="-78"/>
                <a:cs typeface="Monotype Koufi" pitchFamily="2" charset="-78"/>
              </a:rPr>
              <a:t>الاهداف</a:t>
            </a:r>
            <a:r>
              <a:rPr lang="ar-IQ" dirty="0" smtClean="0">
                <a:latin typeface="Monotype Koufi" pitchFamily="2" charset="-78"/>
                <a:ea typeface="Monotype Koufi" pitchFamily="2" charset="-78"/>
                <a:cs typeface="Monotype Koufi" pitchFamily="2" charset="-78"/>
              </a:rPr>
              <a:t> السلوكية تحديداً نوعياً.</a:t>
            </a:r>
          </a:p>
          <a:p>
            <a:r>
              <a:rPr lang="ar-IQ" dirty="0" smtClean="0">
                <a:latin typeface="Monotype Koufi" pitchFamily="2" charset="-78"/>
                <a:ea typeface="Monotype Koufi" pitchFamily="2" charset="-78"/>
                <a:cs typeface="Monotype Koufi" pitchFamily="2" charset="-78"/>
              </a:rPr>
              <a:t>2- تحديد </a:t>
            </a:r>
            <a:r>
              <a:rPr lang="ar-IQ" dirty="0" err="1" smtClean="0">
                <a:latin typeface="Monotype Koufi" pitchFamily="2" charset="-78"/>
                <a:ea typeface="Monotype Koufi" pitchFamily="2" charset="-78"/>
                <a:cs typeface="Monotype Koufi" pitchFamily="2" charset="-78"/>
              </a:rPr>
              <a:t>الاساليب</a:t>
            </a:r>
            <a:r>
              <a:rPr lang="ar-IQ" dirty="0" smtClean="0">
                <a:latin typeface="Monotype Koufi" pitchFamily="2" charset="-78"/>
                <a:ea typeface="Monotype Koufi" pitchFamily="2" charset="-78"/>
                <a:cs typeface="Monotype Koufi" pitchFamily="2" charset="-78"/>
              </a:rPr>
              <a:t> الفنيات التي تفيد في تعديل السلوك المنتخب، وإشراك الحالة والوالدين والمعلمين والأفراد المقربين من الحالة في وضع البرنامج العلاجي </a:t>
            </a:r>
          </a:p>
          <a:p>
            <a:r>
              <a:rPr lang="ar-IQ" dirty="0" smtClean="0">
                <a:latin typeface="Monotype Koufi" pitchFamily="2" charset="-78"/>
                <a:ea typeface="Monotype Koufi" pitchFamily="2" charset="-78"/>
                <a:cs typeface="Monotype Koufi" pitchFamily="2" charset="-78"/>
              </a:rPr>
              <a:t>3- تحديد المعززات التي تسهل حدوث السلوك المرغوب فيه أو تعيق حدوثه.</a:t>
            </a:r>
          </a:p>
          <a:p>
            <a:r>
              <a:rPr lang="ar-IQ" dirty="0" smtClean="0">
                <a:latin typeface="Monotype Koufi" pitchFamily="2" charset="-78"/>
                <a:ea typeface="Monotype Koufi" pitchFamily="2" charset="-78"/>
                <a:cs typeface="Monotype Koufi" pitchFamily="2" charset="-78"/>
              </a:rPr>
              <a:t>4- تحديد السقف الزمني للخطة من حيث عدد الجلسات وطولها.</a:t>
            </a:r>
            <a:endParaRPr lang="en-US" dirty="0" smtClean="0">
              <a:ea typeface="Monotype Koufi" pitchFamily="2" charset="-78"/>
              <a:cs typeface="Monotype Koufi" pitchFamily="2" charset="-78"/>
            </a:endParaRPr>
          </a:p>
          <a:p>
            <a:endParaRPr lang="ar-IQ" dirty="0">
              <a:latin typeface="Monotype Koufi" pitchFamily="2" charset="-78"/>
              <a:ea typeface="Monotype Koufi" pitchFamily="2" charset="-78"/>
              <a:cs typeface="Monotype Koufi" pitchFamily="2" charset="-78"/>
            </a:endParaRPr>
          </a:p>
        </p:txBody>
      </p:sp>
      <p:sp>
        <p:nvSpPr>
          <p:cNvPr id="2" name="عنوان 1"/>
          <p:cNvSpPr>
            <a:spLocks noGrp="1"/>
          </p:cNvSpPr>
          <p:nvPr>
            <p:ph type="title"/>
          </p:nvPr>
        </p:nvSpPr>
        <p:spPr>
          <a:solidFill>
            <a:schemeClr val="tx2">
              <a:lumMod val="20000"/>
              <a:lumOff val="80000"/>
            </a:schemeClr>
          </a:solidFill>
          <a:ln>
            <a:solidFill>
              <a:srgbClr val="00B0F0"/>
            </a:solidFill>
          </a:ln>
        </p:spPr>
        <p:txBody>
          <a:bodyPr>
            <a:normAutofit fontScale="90000"/>
          </a:bodyPr>
          <a:lstStyle/>
          <a:p>
            <a:pPr algn="ctr"/>
            <a:r>
              <a:rPr lang="ar-IQ" dirty="0" smtClean="0"/>
              <a:t> </a:t>
            </a:r>
            <a:r>
              <a:rPr lang="en-US" dirty="0" smtClean="0"/>
              <a:t/>
            </a:r>
            <a:br>
              <a:rPr lang="en-US" dirty="0" smtClean="0"/>
            </a:br>
            <a:r>
              <a:rPr lang="ar-IQ" b="1" dirty="0" smtClean="0"/>
              <a:t>سادساً- رسم الخطة العلاجية: </a:t>
            </a:r>
            <a:r>
              <a:rPr lang="en-US" dirty="0" smtClean="0"/>
              <a:t/>
            </a:r>
            <a:br>
              <a:rPr lang="en-US" dirty="0" smtClean="0"/>
            </a:br>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bg/>
                                          </p:spTgt>
                                        </p:tgtEl>
                                        <p:attrNameLst>
                                          <p:attrName>style.visibility</p:attrName>
                                        </p:attrNameLst>
                                      </p:cBhvr>
                                      <p:to>
                                        <p:strVal val="visible"/>
                                      </p:to>
                                    </p:set>
                                    <p:animEffect transition="in" filter="circle(in)">
                                      <p:cBhvr>
                                        <p:cTn id="10" dur="2000"/>
                                        <p:tgtEl>
                                          <p:spTgt spid="3">
                                            <p:bg/>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ircle(in)">
                                      <p:cBhvr>
                                        <p:cTn id="16" dur="2000"/>
                                        <p:tgtEl>
                                          <p:spTgt spid="3">
                                            <p:txEl>
                                              <p:pRg st="1" end="1"/>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ircle(in)">
                                      <p:cBhvr>
                                        <p:cTn id="25"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628800"/>
            <a:ext cx="8219256" cy="4752528"/>
          </a:xfrm>
          <a:solidFill>
            <a:schemeClr val="accent1">
              <a:lumMod val="40000"/>
              <a:lumOff val="60000"/>
            </a:schemeClr>
          </a:solidFill>
        </p:spPr>
        <p:style>
          <a:lnRef idx="2">
            <a:schemeClr val="accent2"/>
          </a:lnRef>
          <a:fillRef idx="1">
            <a:schemeClr val="lt1"/>
          </a:fillRef>
          <a:effectRef idx="0">
            <a:schemeClr val="accent2"/>
          </a:effectRef>
          <a:fontRef idx="minor">
            <a:schemeClr val="dk1"/>
          </a:fontRef>
        </p:style>
        <p:txBody>
          <a:bodyPr>
            <a:normAutofit fontScale="92500"/>
          </a:bodyPr>
          <a:lstStyle/>
          <a:p>
            <a:pPr marL="0" lvl="0" indent="0" algn="justLow" fontAlgn="base">
              <a:spcBef>
                <a:spcPct val="0"/>
              </a:spcBef>
              <a:spcAft>
                <a:spcPct val="0"/>
              </a:spcAft>
              <a:buClrTx/>
              <a:buSzTx/>
              <a:buNone/>
            </a:pPr>
            <a:endParaRPr lang="en-US" sz="1050" dirty="0" smtClean="0">
              <a:latin typeface="Arial" pitchFamily="34" charset="0"/>
              <a:cs typeface="Arial" pitchFamily="34" charset="0"/>
            </a:endParaRPr>
          </a:p>
          <a:p>
            <a:r>
              <a:rPr lang="ar-SA" sz="2800" b="1" dirty="0" smtClean="0"/>
              <a:t>السلوك الإنساني هو مجموعة الأنشطة المتعددة التي يقوم </a:t>
            </a:r>
            <a:r>
              <a:rPr lang="ar-SA" sz="2800" b="1" dirty="0" err="1" smtClean="0"/>
              <a:t>بها</a:t>
            </a:r>
            <a:r>
              <a:rPr lang="ar-SA" sz="2800" b="1" dirty="0" smtClean="0"/>
              <a:t> الإنسان في حياته لكي يتكيف مع متطلبات البيئة والحياة المحيطة </a:t>
            </a:r>
            <a:r>
              <a:rPr lang="ar-SA" sz="2800" b="1" dirty="0" err="1" smtClean="0"/>
              <a:t>به</a:t>
            </a:r>
            <a:r>
              <a:rPr lang="ar-SA" sz="2800" b="1" dirty="0" smtClean="0"/>
              <a:t> وهذه الأنشطة هي محصلة التفاعل بين العوامل الشخصية والعوامل البيئية.</a:t>
            </a:r>
            <a:endParaRPr lang="en-US" sz="2800" dirty="0" smtClean="0"/>
          </a:p>
          <a:p>
            <a:r>
              <a:rPr lang="ar-SA" sz="2800" b="1" dirty="0" smtClean="0"/>
              <a:t>خصائص السلوك الإنساني:</a:t>
            </a:r>
            <a:endParaRPr lang="en-US" sz="2800" dirty="0" smtClean="0"/>
          </a:p>
          <a:p>
            <a:pPr lvl="0"/>
            <a:r>
              <a:rPr lang="ar-SA" sz="2800" b="1" dirty="0" smtClean="0"/>
              <a:t>السلوك الإنساني مسبب.</a:t>
            </a:r>
            <a:endParaRPr lang="en-US" sz="2800" dirty="0" smtClean="0"/>
          </a:p>
          <a:p>
            <a:pPr lvl="0"/>
            <a:r>
              <a:rPr lang="ar-SA" sz="2800" b="1" dirty="0" smtClean="0"/>
              <a:t>السلوك الإنساني موجه نحو الهدف.</a:t>
            </a:r>
            <a:endParaRPr lang="en-US" sz="2800" dirty="0" smtClean="0"/>
          </a:p>
          <a:p>
            <a:pPr lvl="0"/>
            <a:r>
              <a:rPr lang="ar-SA" sz="2800" b="1" dirty="0" smtClean="0"/>
              <a:t>السلوك الإنساني الظاهر يمكن ملاحظته، كما يمكن قياسه، أما السلوك الإنساني غير الظاهر يعد هاماً لتحقيق الأهداف كالتفكير والانتباه.</a:t>
            </a:r>
            <a:endParaRPr lang="en-US" sz="2800" dirty="0" smtClean="0"/>
          </a:p>
          <a:p>
            <a:pPr lvl="0"/>
            <a:r>
              <a:rPr lang="ar-SA" sz="2800" b="1" dirty="0" smtClean="0"/>
              <a:t>السلوك الإنساني محفز له دوافع متحركة.</a:t>
            </a:r>
            <a:endParaRPr lang="en-US" sz="2800" dirty="0" smtClean="0"/>
          </a:p>
          <a:p>
            <a:r>
              <a:rPr lang="ar-SA" sz="1200" b="1" u="sng" dirty="0" smtClean="0">
                <a:solidFill>
                  <a:srgbClr val="0070C0"/>
                </a:solidFill>
              </a:rPr>
              <a:t>أ</a:t>
            </a:r>
            <a:endParaRPr lang="en-US" sz="1200" dirty="0" smtClean="0">
              <a:latin typeface="Arial" pitchFamily="34" charset="0"/>
              <a:cs typeface="Arial" pitchFamily="34" charset="0"/>
            </a:endParaRPr>
          </a:p>
          <a:p>
            <a:endParaRPr lang="ar-IQ" dirty="0"/>
          </a:p>
        </p:txBody>
      </p:sp>
      <p:sp>
        <p:nvSpPr>
          <p:cNvPr id="2" name="عنوان 1"/>
          <p:cNvSpPr>
            <a:spLocks noGrp="1"/>
          </p:cNvSpPr>
          <p:nvPr>
            <p:ph type="title"/>
          </p:nvPr>
        </p:nvSpPr>
        <p:spPr>
          <a:xfrm>
            <a:off x="899592" y="260648"/>
            <a:ext cx="7330008" cy="1143000"/>
          </a:xfrm>
        </p:spPr>
        <p:style>
          <a:lnRef idx="1">
            <a:schemeClr val="dk1"/>
          </a:lnRef>
          <a:fillRef idx="2">
            <a:schemeClr val="dk1"/>
          </a:fillRef>
          <a:effectRef idx="1">
            <a:schemeClr val="dk1"/>
          </a:effectRef>
          <a:fontRef idx="minor">
            <a:schemeClr val="dk1"/>
          </a:fontRef>
        </p:style>
        <p:txBody>
          <a:bodyPr anchor="ctr">
            <a:noAutofit/>
          </a:bodyPr>
          <a:lstStyle/>
          <a:p>
            <a:pPr lvl="0" algn="ctr"/>
            <a:r>
              <a:rPr lang="ar-IQ" sz="5400" b="1" dirty="0" smtClean="0">
                <a:solidFill>
                  <a:srgbClr val="0070C0"/>
                </a:solidFill>
                <a:latin typeface="Monotype Koufi" pitchFamily="2" charset="-78"/>
                <a:ea typeface="Monotype Koufi" pitchFamily="2" charset="-78"/>
                <a:cs typeface="Monotype Koufi" pitchFamily="2" charset="-78"/>
              </a:rPr>
              <a:t/>
            </a:r>
            <a:br>
              <a:rPr lang="ar-IQ" sz="5400" b="1" dirty="0" smtClean="0">
                <a:solidFill>
                  <a:srgbClr val="0070C0"/>
                </a:solidFill>
                <a:latin typeface="Monotype Koufi" pitchFamily="2" charset="-78"/>
                <a:ea typeface="Monotype Koufi" pitchFamily="2" charset="-78"/>
                <a:cs typeface="Monotype Koufi" pitchFamily="2" charset="-78"/>
              </a:rPr>
            </a:br>
            <a:r>
              <a:rPr lang="ar-SA" sz="5400" b="1" dirty="0" smtClean="0">
                <a:solidFill>
                  <a:srgbClr val="C00000"/>
                </a:solidFill>
                <a:latin typeface="Monotype Koufi" pitchFamily="2" charset="-78"/>
                <a:ea typeface="Monotype Koufi" pitchFamily="2" charset="-78"/>
                <a:cs typeface="Monotype Koufi" pitchFamily="2" charset="-78"/>
              </a:rPr>
              <a:t>تعريف السلوك</a:t>
            </a:r>
            <a:r>
              <a:rPr lang="ar-IQ" sz="5400" b="1" dirty="0" smtClean="0">
                <a:solidFill>
                  <a:srgbClr val="C00000"/>
                </a:solidFill>
                <a:latin typeface="Monotype Koufi" pitchFamily="2" charset="-78"/>
                <a:ea typeface="Monotype Koufi" pitchFamily="2" charset="-78"/>
                <a:cs typeface="Monotype Koufi" pitchFamily="2" charset="-78"/>
              </a:rPr>
              <a:t>...خصائصه </a:t>
            </a:r>
            <a:r>
              <a:rPr lang="ar-SA" sz="5400" b="1" dirty="0" smtClean="0">
                <a:solidFill>
                  <a:srgbClr val="C00000"/>
                </a:solidFill>
                <a:latin typeface="Monotype Koufi" pitchFamily="2" charset="-78"/>
                <a:ea typeface="Monotype Koufi" pitchFamily="2" charset="-78"/>
                <a:cs typeface="Monotype Koufi" pitchFamily="2" charset="-78"/>
              </a:rPr>
              <a:t> :-</a:t>
            </a:r>
            <a:r>
              <a:rPr lang="ar-SA" sz="5400" b="1" dirty="0" smtClean="0">
                <a:solidFill>
                  <a:srgbClr val="0070C0"/>
                </a:solidFill>
                <a:latin typeface="Monotype Koufi" pitchFamily="2" charset="-78"/>
                <a:ea typeface="Monotype Koufi" pitchFamily="2" charset="-78"/>
                <a:cs typeface="Monotype Koufi" pitchFamily="2" charset="-78"/>
              </a:rPr>
              <a:t/>
            </a:r>
            <a:br>
              <a:rPr lang="ar-SA" sz="5400" b="1" dirty="0" smtClean="0">
                <a:solidFill>
                  <a:srgbClr val="0070C0"/>
                </a:solidFill>
                <a:latin typeface="Monotype Koufi" pitchFamily="2" charset="-78"/>
                <a:ea typeface="Monotype Koufi" pitchFamily="2" charset="-78"/>
                <a:cs typeface="Monotype Koufi" pitchFamily="2" charset="-78"/>
              </a:rPr>
            </a:br>
            <a:endParaRPr lang="ar-IQ" sz="5400" dirty="0">
              <a:latin typeface="Monotype Koufi" pitchFamily="2" charset="-78"/>
              <a:ea typeface="Monotype Koufi" pitchFamily="2" charset="-78"/>
              <a:cs typeface="Monotype Koufi"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2000"/>
                                        <p:tgtEl>
                                          <p:spTgt spid="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bg/>
                                          </p:spTgt>
                                        </p:tgtEl>
                                        <p:attrNameLst>
                                          <p:attrName>style.visibility</p:attrName>
                                        </p:attrNameLst>
                                      </p:cBhvr>
                                      <p:to>
                                        <p:strVal val="visible"/>
                                      </p:to>
                                    </p:set>
                                    <p:animEffect transition="in" filter="box(in)">
                                      <p:cBhvr>
                                        <p:cTn id="10" dur="2000"/>
                                        <p:tgtEl>
                                          <p:spTgt spid="3">
                                            <p:bg/>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in)">
                                      <p:cBhvr>
                                        <p:cTn id="13" dur="2000"/>
                                        <p:tgtEl>
                                          <p:spTgt spid="3">
                                            <p:txEl>
                                              <p:pRg st="1" end="1"/>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ox(in)">
                                      <p:cBhvr>
                                        <p:cTn id="16" dur="2000"/>
                                        <p:tgtEl>
                                          <p:spTgt spid="3">
                                            <p:txEl>
                                              <p:pRg st="2" end="2"/>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ox(in)">
                                      <p:cBhvr>
                                        <p:cTn id="19" dur="2000"/>
                                        <p:tgtEl>
                                          <p:spTgt spid="3">
                                            <p:txEl>
                                              <p:pRg st="3" end="3"/>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2000"/>
                                        <p:tgtEl>
                                          <p:spTgt spid="3">
                                            <p:txEl>
                                              <p:pRg st="4" end="4"/>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ox(in)">
                                      <p:cBhvr>
                                        <p:cTn id="25" dur="2000"/>
                                        <p:tgtEl>
                                          <p:spTgt spid="3">
                                            <p:txEl>
                                              <p:pRg st="5" end="5"/>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ox(in)">
                                      <p:cBhvr>
                                        <p:cTn id="28" dur="2000"/>
                                        <p:tgtEl>
                                          <p:spTgt spid="3">
                                            <p:txEl>
                                              <p:pRg st="6" end="6"/>
                                            </p:txEl>
                                          </p:spTgt>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ox(in)">
                                      <p:cBhvr>
                                        <p:cTn id="31"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just"/>
            <a:r>
              <a:rPr lang="ar-IQ" sz="3600" b="1" dirty="0" smtClean="0"/>
              <a:t>تعتمد هذه الخطة على قياس السلوك المراد تغييره قبل العلاج وبعده وأثناءه لمعرفة مدى التقدم والتحسن الذي يحدث للحالة. ويفضل اعتماد معيار معين للتحسن، ومن ثم تعزيز السلوك المرغوب فيه من قبل الحالة أو ذويه أو المرشد، أو معاقبة السلوك غير المرغوب إذا أستمر الفرد بممارسته. إن تنفيذ خطة العلاج هي ثمرة لجهود مشتركة وتعاونية بين جميع الإطراف المهتمة بعملية العلاج.</a:t>
            </a:r>
            <a:endParaRPr lang="en-US" sz="3600" b="1" dirty="0" smtClean="0"/>
          </a:p>
          <a:p>
            <a:pPr algn="just"/>
            <a:endParaRPr lang="ar-IQ" sz="3600" b="1" dirty="0"/>
          </a:p>
        </p:txBody>
      </p:sp>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ar-IQ" b="1" dirty="0" smtClean="0"/>
              <a:t/>
            </a:r>
            <a:br>
              <a:rPr lang="ar-IQ" b="1" dirty="0" smtClean="0"/>
            </a:br>
            <a:r>
              <a:rPr lang="ar-IQ" b="1" dirty="0" smtClean="0"/>
              <a:t>سابعاً- تنفيذ خطة العلاج:</a:t>
            </a:r>
            <a:r>
              <a:rPr lang="en-US" dirty="0" smtClean="0"/>
              <a:t/>
            </a:r>
            <a:br>
              <a:rPr lang="en-US" dirty="0" smtClean="0"/>
            </a:br>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solidFill>
            <a:schemeClr val="accent1"/>
          </a:solidFill>
        </p:spPr>
        <p:txBody>
          <a:bodyPr>
            <a:normAutofit/>
          </a:bodyPr>
          <a:lstStyle/>
          <a:p>
            <a:pPr algn="just"/>
            <a:r>
              <a:rPr lang="ar-IQ" sz="3600" b="1" dirty="0" smtClean="0"/>
              <a:t>وتشمل هذه المرحلة تقييم السلوك الجديد بحسب المعيار الذي حدد من أجل الوصول إلى السلوك المرغوب، ويجب التنويه أن السلوك المرغوب لا يحدث دفعة واحدة بل تدريجياً، ويكون فاعلاً متى ما لاحظنا إن هناك اختلافاً واضحاً بين السلوك الجديد وبين القديم، ومدى تكيف الحالة في المنزل والمدرسة ومجال عمله ومجتمعه، وزيادة إنتاجيته في المجالات التي لم يكن منجزاً فيها.</a:t>
            </a:r>
            <a:endParaRPr lang="en-US" sz="3600" b="1" dirty="0"/>
          </a:p>
        </p:txBody>
      </p:sp>
      <p:sp>
        <p:nvSpPr>
          <p:cNvPr id="2" name="عنوان 1"/>
          <p:cNvSpPr>
            <a:spLocks noGrp="1"/>
          </p:cNvSpPr>
          <p:nvPr>
            <p:ph type="title"/>
          </p:nvPr>
        </p:nvSpPr>
        <p:spPr>
          <a:xfrm>
            <a:off x="539552" y="260648"/>
            <a:ext cx="8229600" cy="1143000"/>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ctr"/>
            <a:r>
              <a:rPr lang="ar-IQ" b="1" dirty="0" smtClean="0"/>
              <a:t/>
            </a:r>
            <a:br>
              <a:rPr lang="ar-IQ" b="1" dirty="0" smtClean="0"/>
            </a:br>
            <a:r>
              <a:rPr lang="ar-IQ" sz="4900" dirty="0" smtClean="0"/>
              <a:t>ثامناً- تقييم فاعلية العلاج:</a:t>
            </a:r>
            <a:r>
              <a:rPr lang="en-US" sz="4900" dirty="0" smtClean="0"/>
              <a:t/>
            </a:r>
            <a:br>
              <a:rPr lang="en-US" sz="4900" dirty="0" smtClean="0"/>
            </a:br>
            <a:endParaRPr lang="ar-IQ" sz="49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3">
                                            <p:bg/>
                                          </p:spTgt>
                                        </p:tgtEl>
                                        <p:attrNameLst>
                                          <p:attrName>style.visibility</p:attrName>
                                        </p:attrNameLst>
                                      </p:cBhvr>
                                      <p:to>
                                        <p:strVal val="visible"/>
                                      </p:to>
                                    </p:set>
                                    <p:animEffect transition="in" filter="plus(in)">
                                      <p:cBhvr>
                                        <p:cTn id="10" dur="2000"/>
                                        <p:tgtEl>
                                          <p:spTgt spid="3">
                                            <p:bg/>
                                          </p:spTgt>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plus(in)">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Autofit/>
          </a:bodyPr>
          <a:lstStyle/>
          <a:p>
            <a:pPr algn="just"/>
            <a:r>
              <a:rPr lang="ar-IQ" sz="4000" dirty="0" smtClean="0">
                <a:latin typeface="Monotype Koufi" pitchFamily="2" charset="-78"/>
                <a:ea typeface="Monotype Koufi" pitchFamily="2" charset="-78"/>
                <a:cs typeface="Monotype Koufi" pitchFamily="2" charset="-78"/>
              </a:rPr>
              <a:t>بعد أن يكون الحالة قد تعلمت الكثير من الجوانب الايجابية للسلوك الجديد، فأنه يبقى تعميم السلوك الجديد على البيئة الطبيعية أو المواقف الحياتية، وذلك بتشجيعه على تعميم خبراته الايجابية التي تعلمها في المنزل وعلى مواقف جديدة كالأصدقاء، تحت أشراف مختص.</a:t>
            </a:r>
            <a:endParaRPr lang="en-US" sz="4000" dirty="0" smtClean="0">
              <a:ea typeface="Monotype Koufi" pitchFamily="2" charset="-78"/>
              <a:cs typeface="Monotype Koufi" pitchFamily="2" charset="-78"/>
            </a:endParaRPr>
          </a:p>
          <a:p>
            <a:pPr algn="just"/>
            <a:endParaRPr lang="ar-IQ" sz="4000" dirty="0">
              <a:latin typeface="Monotype Koufi" pitchFamily="2" charset="-78"/>
              <a:ea typeface="Monotype Koufi" pitchFamily="2" charset="-78"/>
              <a:cs typeface="Monotype Koufi" pitchFamily="2" charset="-78"/>
            </a:endParaRPr>
          </a:p>
        </p:txBody>
      </p:sp>
      <p:sp>
        <p:nvSpPr>
          <p:cNvPr id="2" name="عنوان 1"/>
          <p:cNvSpPr>
            <a:spLocks noGrp="1"/>
          </p:cNvSpPr>
          <p:nvPr>
            <p:ph type="title"/>
          </p:nvPr>
        </p:nvSpPr>
        <p:spPr>
          <a:solidFill>
            <a:srgbClr val="FFC000"/>
          </a:solidFill>
        </p:spPr>
        <p:txBody>
          <a:bodyPr>
            <a:normAutofit fontScale="90000"/>
          </a:bodyPr>
          <a:lstStyle/>
          <a:p>
            <a:pPr algn="ctr"/>
            <a:r>
              <a:rPr lang="ar-IQ" b="1" dirty="0" smtClean="0"/>
              <a:t/>
            </a:r>
            <a:br>
              <a:rPr lang="ar-IQ" b="1" dirty="0" smtClean="0"/>
            </a:br>
            <a:r>
              <a:rPr lang="ar-IQ" sz="5300" dirty="0" smtClean="0"/>
              <a:t>تاسعاً- تعميم السلوك:</a:t>
            </a:r>
            <a:r>
              <a:rPr lang="en-US" sz="5300" dirty="0" smtClean="0"/>
              <a:t/>
            </a:r>
            <a:br>
              <a:rPr lang="en-US" sz="5300" dirty="0" smtClean="0"/>
            </a:br>
            <a:endParaRPr lang="ar-IQ" sz="53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par>
                                <p:cTn id="11" presetID="47" presetClass="entr" presetSubtype="0" fill="hold" grpId="1"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988840"/>
            <a:ext cx="8229600" cy="4608512"/>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ar-IQ" sz="3200" b="1" dirty="0" smtClean="0">
                <a:latin typeface="Monotype Koufi" pitchFamily="2" charset="-78"/>
                <a:ea typeface="Monotype Koufi" pitchFamily="2" charset="-78"/>
                <a:cs typeface="Monotype Koufi" pitchFamily="2" charset="-78"/>
              </a:rPr>
              <a:t>تقليل الحساسية التدريجي: </a:t>
            </a:r>
            <a:r>
              <a:rPr lang="en-US" sz="3200" b="1" dirty="0" smtClean="0">
                <a:ea typeface="Monotype Koufi" pitchFamily="2" charset="-78"/>
                <a:cs typeface="Monotype Koufi" pitchFamily="2" charset="-78"/>
              </a:rPr>
              <a:t>Systematic Desensitization</a:t>
            </a:r>
            <a:endParaRPr lang="en-US" sz="3200" dirty="0" smtClean="0">
              <a:ea typeface="Monotype Koufi" pitchFamily="2" charset="-78"/>
              <a:cs typeface="Monotype Koufi" pitchFamily="2" charset="-78"/>
            </a:endParaRPr>
          </a:p>
          <a:p>
            <a:pPr algn="just"/>
            <a:r>
              <a:rPr lang="ar-IQ" sz="3200" dirty="0" smtClean="0">
                <a:latin typeface="Monotype Koufi" pitchFamily="2" charset="-78"/>
                <a:ea typeface="Monotype Koufi" pitchFamily="2" charset="-78"/>
                <a:cs typeface="Monotype Koufi" pitchFamily="2" charset="-78"/>
              </a:rPr>
              <a:t>     هو أحد الإجراءات العلاجية الفعالة التي كان جوزيف </a:t>
            </a:r>
            <a:r>
              <a:rPr lang="ar-IQ" sz="3200" dirty="0" err="1" smtClean="0">
                <a:latin typeface="Monotype Koufi" pitchFamily="2" charset="-78"/>
                <a:ea typeface="Monotype Koufi" pitchFamily="2" charset="-78"/>
                <a:cs typeface="Monotype Koufi" pitchFamily="2" charset="-78"/>
              </a:rPr>
              <a:t>وولبي</a:t>
            </a:r>
            <a:r>
              <a:rPr lang="ar-IQ" sz="3200" dirty="0" smtClean="0">
                <a:latin typeface="Monotype Koufi" pitchFamily="2" charset="-78"/>
                <a:ea typeface="Monotype Koufi" pitchFamily="2" charset="-78"/>
                <a:cs typeface="Monotype Koufi" pitchFamily="2" charset="-78"/>
              </a:rPr>
              <a:t> قد طوره في أواخر الخمسينات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تسمى أيضاً " بالتحصين التدريجي"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يشتمل هذا الإجراء على استخدام عملية الكف المتبادل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التي تعني محو المخاوف المرضية أو القلق عن طريق إحداث استجابات بديلة لها في المواقف التي </a:t>
            </a:r>
            <a:r>
              <a:rPr lang="ar-IQ" sz="3200" dirty="0" err="1" smtClean="0">
                <a:latin typeface="Monotype Koufi" pitchFamily="2" charset="-78"/>
                <a:ea typeface="Monotype Koufi" pitchFamily="2" charset="-78"/>
                <a:cs typeface="Monotype Koufi" pitchFamily="2" charset="-78"/>
              </a:rPr>
              <a:t>تستجره</a:t>
            </a:r>
            <a:r>
              <a:rPr lang="ar-IQ" sz="3200" dirty="0" smtClean="0">
                <a:latin typeface="Monotype Koufi" pitchFamily="2" charset="-78"/>
                <a:ea typeface="Monotype Koufi" pitchFamily="2" charset="-78"/>
                <a:cs typeface="Monotype Koufi" pitchFamily="2" charset="-78"/>
              </a:rPr>
              <a:t>،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غالباً ما يكون الاسترخاء هو الاستجابة البديلة فمثلاً لا يستطيع الإنسان أن يشعر بالخوف أو القلق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هو في حالة استرخاء تام، لأن الاسترخاء يكبح هذه الاستجابات الانفعالية.</a:t>
            </a:r>
            <a:endParaRPr lang="en-US" sz="3200" dirty="0" smtClean="0">
              <a:ea typeface="Monotype Koufi" pitchFamily="2" charset="-78"/>
              <a:cs typeface="Monotype Koufi" pitchFamily="2" charset="-78"/>
            </a:endParaRPr>
          </a:p>
          <a:p>
            <a:endParaRPr lang="ar-IQ" sz="3200" dirty="0" smtClean="0">
              <a:latin typeface="Monotype Koufi" pitchFamily="2" charset="-78"/>
              <a:ea typeface="Monotype Koufi" pitchFamily="2" charset="-78"/>
              <a:cs typeface="Monotype Koufi" pitchFamily="2" charset="-78"/>
            </a:endParaRPr>
          </a:p>
          <a:p>
            <a:endParaRPr lang="ar-IQ" sz="3200" dirty="0">
              <a:latin typeface="Monotype Koufi" pitchFamily="2" charset="-78"/>
              <a:ea typeface="Monotype Koufi" pitchFamily="2" charset="-78"/>
              <a:cs typeface="Monotype Koufi" pitchFamily="2" charset="-78"/>
            </a:endParaRPr>
          </a:p>
        </p:txBody>
      </p:sp>
      <p:sp>
        <p:nvSpPr>
          <p:cNvPr id="3" name="عنوان 2"/>
          <p:cNvSpPr>
            <a:spLocks noGrp="1"/>
          </p:cNvSpPr>
          <p:nvPr>
            <p:ph type="title"/>
          </p:nvPr>
        </p:nvSpPr>
        <p:spPr>
          <a:xfrm>
            <a:off x="457200" y="274638"/>
            <a:ext cx="8229600" cy="1570186"/>
          </a:xfrm>
        </p:spPr>
        <p:style>
          <a:lnRef idx="3">
            <a:schemeClr val="lt1"/>
          </a:lnRef>
          <a:fillRef idx="1">
            <a:schemeClr val="accent1"/>
          </a:fillRef>
          <a:effectRef idx="1">
            <a:schemeClr val="accent1"/>
          </a:effectRef>
          <a:fontRef idx="minor">
            <a:schemeClr val="lt1"/>
          </a:fontRef>
        </p:style>
        <p:txBody>
          <a:bodyPr anchor="ctr">
            <a:normAutofit/>
          </a:bodyPr>
          <a:lstStyle/>
          <a:p>
            <a:pPr algn="ctr"/>
            <a:r>
              <a:rPr lang="ar-IQ" sz="4000" dirty="0" smtClean="0">
                <a:solidFill>
                  <a:schemeClr val="tx1"/>
                </a:solidFill>
              </a:rPr>
              <a:t>خطة </a:t>
            </a:r>
            <a:r>
              <a:rPr lang="ar-IQ" sz="4000" dirty="0" smtClean="0">
                <a:solidFill>
                  <a:schemeClr val="tx1"/>
                </a:solidFill>
              </a:rPr>
              <a:t>لتعديل قلق الامتحان باستخدام </a:t>
            </a:r>
            <a:r>
              <a:rPr lang="ar-IQ" sz="4000" dirty="0" smtClean="0">
                <a:solidFill>
                  <a:schemeClr val="tx1"/>
                </a:solidFill>
              </a:rPr>
              <a:t>أسلوب إزالة </a:t>
            </a:r>
            <a:r>
              <a:rPr lang="ar-IQ" sz="4000" dirty="0" smtClean="0">
                <a:solidFill>
                  <a:schemeClr val="tx1"/>
                </a:solidFill>
              </a:rPr>
              <a:t>الحساسية التدريجي</a:t>
            </a:r>
            <a:endParaRPr lang="ar-IQ" dirty="0">
              <a:solidFill>
                <a:schemeClr val="tx1"/>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2000" fill="hold"/>
                                        <p:tgtEl>
                                          <p:spTgt spid="3"/>
                                        </p:tgtEl>
                                        <p:attrNameLst>
                                          <p:attrName>ppt_x</p:attrName>
                                        </p:attrNameLst>
                                      </p:cBhvr>
                                      <p:tavLst>
                                        <p:tav tm="0">
                                          <p:val>
                                            <p:fltVal val="-1"/>
                                          </p:val>
                                        </p:tav>
                                        <p:tav tm="50000">
                                          <p:val>
                                            <p:fltVal val="0.95"/>
                                          </p:val>
                                        </p:tav>
                                        <p:tav tm="100000">
                                          <p:val>
                                            <p:strVal val="#ppt_x"/>
                                          </p:val>
                                        </p:tav>
                                      </p:tavLst>
                                    </p:anim>
                                    <p:anim calcmode="lin" valueType="num">
                                      <p:cBhvr>
                                        <p:cTn id="9" dur="2000" fill="hold"/>
                                        <p:tgtEl>
                                          <p:spTgt spid="3"/>
                                        </p:tgtEl>
                                        <p:attrNameLst>
                                          <p:attrName>ppt_y</p:attrName>
                                        </p:attrNameLst>
                                      </p:cBhvr>
                                      <p:tavLst>
                                        <p:tav tm="0">
                                          <p:val>
                                            <p:strVal val="#ppt_y"/>
                                          </p:val>
                                        </p:tav>
                                        <p:tav tm="100000">
                                          <p:val>
                                            <p:strVal val="#ppt_y"/>
                                          </p:val>
                                        </p:tav>
                                      </p:tavLst>
                                    </p:anim>
                                    <p:animEffect transition="in" filter="fade">
                                      <p:cBhvr>
                                        <p:cTn id="10" dur="2000"/>
                                        <p:tgtEl>
                                          <p:spTgt spid="3"/>
                                        </p:tgtEl>
                                      </p:cBhvr>
                                    </p:animEffect>
                                  </p:childTnLst>
                                </p:cTn>
                              </p:par>
                              <p:par>
                                <p:cTn id="11" presetID="34" presetClass="entr" presetSubtype="0" fill="hold" grpId="0" nodeType="withEffect">
                                  <p:stCondLst>
                                    <p:cond delay="0"/>
                                  </p:stCondLst>
                                  <p:childTnLst>
                                    <p:set>
                                      <p:cBhvr>
                                        <p:cTn id="12" dur="1" fill="hold">
                                          <p:stCondLst>
                                            <p:cond delay="0"/>
                                          </p:stCondLst>
                                        </p:cTn>
                                        <p:tgtEl>
                                          <p:spTgt spid="2">
                                            <p:bg/>
                                          </p:spTgt>
                                        </p:tgtEl>
                                        <p:attrNameLst>
                                          <p:attrName>style.visibility</p:attrName>
                                        </p:attrNameLst>
                                      </p:cBhvr>
                                      <p:to>
                                        <p:strVal val="visible"/>
                                      </p:to>
                                    </p:set>
                                    <p:anim from="(-#ppt_w/2)" to="(#ppt_x)" calcmode="lin" valueType="num">
                                      <p:cBhvr>
                                        <p:cTn id="13" dur="1200" fill="hold">
                                          <p:stCondLst>
                                            <p:cond delay="0"/>
                                          </p:stCondLst>
                                        </p:cTn>
                                        <p:tgtEl>
                                          <p:spTgt spid="2">
                                            <p:bg/>
                                          </p:spTgt>
                                        </p:tgtEl>
                                        <p:attrNameLst>
                                          <p:attrName>ppt_x</p:attrName>
                                        </p:attrNameLst>
                                      </p:cBhvr>
                                    </p:anim>
                                    <p:anim from="0" to="-1.0" calcmode="lin" valueType="num">
                                      <p:cBhvr>
                                        <p:cTn id="14" dur="400" decel="50000" autoRev="1" fill="hold">
                                          <p:stCondLst>
                                            <p:cond delay="1200"/>
                                          </p:stCondLst>
                                        </p:cTn>
                                        <p:tgtEl>
                                          <p:spTgt spid="2">
                                            <p:bg/>
                                          </p:spTgt>
                                        </p:tgtEl>
                                        <p:attrNameLst>
                                          <p:attrName>xshear</p:attrName>
                                        </p:attrNameLst>
                                      </p:cBhvr>
                                    </p:anim>
                                    <p:animScale>
                                      <p:cBhvr>
                                        <p:cTn id="15" dur="400" decel="100000" autoRev="1" fill="hold">
                                          <p:stCondLst>
                                            <p:cond delay="1200"/>
                                          </p:stCondLst>
                                        </p:cTn>
                                        <p:tgtEl>
                                          <p:spTgt spid="2">
                                            <p:bg/>
                                          </p:spTgt>
                                        </p:tgtEl>
                                      </p:cBhvr>
                                      <p:from x="100000" y="100000"/>
                                      <p:to x="80000" y="100000"/>
                                    </p:animScale>
                                    <p:anim by="(#ppt_h/3+#ppt_w*0.1)" calcmode="lin" valueType="num">
                                      <p:cBhvr additive="sum">
                                        <p:cTn id="16" dur="400" decel="100000" autoRev="1" fill="hold">
                                          <p:stCondLst>
                                            <p:cond delay="1200"/>
                                          </p:stCondLst>
                                        </p:cTn>
                                        <p:tgtEl>
                                          <p:spTgt spid="2">
                                            <p:bg/>
                                          </p:spTgt>
                                        </p:tgtEl>
                                        <p:attrNameLst>
                                          <p:attrName>ppt_x</p:attrName>
                                        </p:attrNameLst>
                                      </p:cBhvr>
                                    </p:anim>
                                  </p:childTnLst>
                                </p:cTn>
                              </p:par>
                            </p:childTnLst>
                          </p:cTn>
                        </p:par>
                      </p:childTnLst>
                    </p:cTn>
                  </p:par>
                  <p:par>
                    <p:cTn id="17" fill="hold">
                      <p:stCondLst>
                        <p:cond delay="indefinite"/>
                      </p:stCondLst>
                      <p:childTnLst>
                        <p:par>
                          <p:cTn id="18" fill="hold">
                            <p:stCondLst>
                              <p:cond delay="0"/>
                            </p:stCondLst>
                            <p:childTnLst>
                              <p:par>
                                <p:cTn id="19" presetID="34" presetClass="entr" presetSubtype="0" fill="hold" grpId="0"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 from="(-#ppt_w/2)" to="(#ppt_x)" calcmode="lin" valueType="num">
                                      <p:cBhvr>
                                        <p:cTn id="21" dur="1200" fill="hold">
                                          <p:stCondLst>
                                            <p:cond delay="0"/>
                                          </p:stCondLst>
                                        </p:cTn>
                                        <p:tgtEl>
                                          <p:spTgt spid="2">
                                            <p:txEl>
                                              <p:pRg st="0" end="0"/>
                                            </p:txEl>
                                          </p:spTgt>
                                        </p:tgtEl>
                                        <p:attrNameLst>
                                          <p:attrName>ppt_x</p:attrName>
                                        </p:attrNameLst>
                                      </p:cBhvr>
                                    </p:anim>
                                    <p:anim from="0" to="-1.0" calcmode="lin" valueType="num">
                                      <p:cBhvr>
                                        <p:cTn id="22" dur="400" decel="50000" autoRev="1" fill="hold">
                                          <p:stCondLst>
                                            <p:cond delay="1200"/>
                                          </p:stCondLst>
                                        </p:cTn>
                                        <p:tgtEl>
                                          <p:spTgt spid="2">
                                            <p:txEl>
                                              <p:pRg st="0" end="0"/>
                                            </p:txEl>
                                          </p:spTgt>
                                        </p:tgtEl>
                                        <p:attrNameLst>
                                          <p:attrName>xshear</p:attrName>
                                        </p:attrNameLst>
                                      </p:cBhvr>
                                    </p:anim>
                                    <p:animScale>
                                      <p:cBhvr>
                                        <p:cTn id="23" dur="400" decel="100000" autoRev="1" fill="hold">
                                          <p:stCondLst>
                                            <p:cond delay="1200"/>
                                          </p:stCondLst>
                                        </p:cTn>
                                        <p:tgtEl>
                                          <p:spTgt spid="2">
                                            <p:txEl>
                                              <p:pRg st="0" end="0"/>
                                            </p:txEl>
                                          </p:spTgt>
                                        </p:tgtEl>
                                      </p:cBhvr>
                                      <p:from x="100000" y="100000"/>
                                      <p:to x="80000" y="100000"/>
                                    </p:animScale>
                                    <p:anim by="(#ppt_h/3+#ppt_w*0.1)" calcmode="lin" valueType="num">
                                      <p:cBhvr additive="sum">
                                        <p:cTn id="24" dur="400" decel="100000" autoRev="1" fill="hold">
                                          <p:stCondLst>
                                            <p:cond delay="1200"/>
                                          </p:stCondLst>
                                        </p:cTn>
                                        <p:tgtEl>
                                          <p:spTgt spid="2">
                                            <p:txEl>
                                              <p:pRg st="0" end="0"/>
                                            </p:txEl>
                                          </p:spTgt>
                                        </p:tgtEl>
                                        <p:attrNameLst>
                                          <p:attrName>ppt_x</p:attrName>
                                        </p:attrNameLst>
                                      </p:cBhvr>
                                    </p:anim>
                                  </p:childTnLst>
                                </p:cTn>
                              </p:par>
                              <p:par>
                                <p:cTn id="25" presetID="34" presetClass="entr" presetSubtype="0" fill="hold" grpId="0" nodeType="with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 from="(-#ppt_w/2)" to="(#ppt_x)" calcmode="lin" valueType="num">
                                      <p:cBhvr>
                                        <p:cTn id="27" dur="1200" fill="hold">
                                          <p:stCondLst>
                                            <p:cond delay="0"/>
                                          </p:stCondLst>
                                        </p:cTn>
                                        <p:tgtEl>
                                          <p:spTgt spid="2">
                                            <p:txEl>
                                              <p:pRg st="1" end="1"/>
                                            </p:txEl>
                                          </p:spTgt>
                                        </p:tgtEl>
                                        <p:attrNameLst>
                                          <p:attrName>ppt_x</p:attrName>
                                        </p:attrNameLst>
                                      </p:cBhvr>
                                    </p:anim>
                                    <p:anim from="0" to="-1.0" calcmode="lin" valueType="num">
                                      <p:cBhvr>
                                        <p:cTn id="28" dur="400" decel="50000" autoRev="1" fill="hold">
                                          <p:stCondLst>
                                            <p:cond delay="1200"/>
                                          </p:stCondLst>
                                        </p:cTn>
                                        <p:tgtEl>
                                          <p:spTgt spid="2">
                                            <p:txEl>
                                              <p:pRg st="1" end="1"/>
                                            </p:txEl>
                                          </p:spTgt>
                                        </p:tgtEl>
                                        <p:attrNameLst>
                                          <p:attrName>xshear</p:attrName>
                                        </p:attrNameLst>
                                      </p:cBhvr>
                                    </p:anim>
                                    <p:animScale>
                                      <p:cBhvr>
                                        <p:cTn id="29" dur="400" decel="100000" autoRev="1" fill="hold">
                                          <p:stCondLst>
                                            <p:cond delay="1200"/>
                                          </p:stCondLst>
                                        </p:cTn>
                                        <p:tgtEl>
                                          <p:spTgt spid="2">
                                            <p:txEl>
                                              <p:pRg st="1" end="1"/>
                                            </p:txEl>
                                          </p:spTgt>
                                        </p:tgtEl>
                                      </p:cBhvr>
                                      <p:from x="100000" y="100000"/>
                                      <p:to x="80000" y="100000"/>
                                    </p:animScale>
                                    <p:anim by="(#ppt_h/3+#ppt_w*0.1)" calcmode="lin" valueType="num">
                                      <p:cBhvr additive="sum">
                                        <p:cTn id="30" dur="400" decel="100000" autoRev="1" fill="hold">
                                          <p:stCondLst>
                                            <p:cond delay="1200"/>
                                          </p:stCondLst>
                                        </p:cTn>
                                        <p:tgtEl>
                                          <p:spTgt spid="2">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8"/>
            <a:ext cx="8229600" cy="4972008"/>
          </a:xfrm>
        </p:spPr>
        <p:style>
          <a:lnRef idx="1">
            <a:schemeClr val="accent2"/>
          </a:lnRef>
          <a:fillRef idx="3">
            <a:schemeClr val="accent2"/>
          </a:fillRef>
          <a:effectRef idx="2">
            <a:schemeClr val="accent2"/>
          </a:effectRef>
          <a:fontRef idx="minor">
            <a:schemeClr val="lt1"/>
          </a:fontRef>
        </p:style>
        <p:txBody>
          <a:bodyPr>
            <a:noAutofit/>
          </a:bodyPr>
          <a:lstStyle/>
          <a:p>
            <a:r>
              <a:rPr lang="ar-IQ" sz="3200" dirty="0" smtClean="0">
                <a:solidFill>
                  <a:schemeClr val="tx1"/>
                </a:solidFill>
                <a:latin typeface="Monotype Koufi" pitchFamily="2" charset="-78"/>
                <a:ea typeface="Monotype Koufi" pitchFamily="2" charset="-78"/>
                <a:cs typeface="Monotype Koufi" pitchFamily="2" charset="-78"/>
              </a:rPr>
              <a:t>1-      التعرف على تاريخ الحالة </a:t>
            </a:r>
            <a:r>
              <a:rPr lang="ar-IQ" sz="3200" dirty="0" err="1" smtClean="0">
                <a:solidFill>
                  <a:schemeClr val="tx1"/>
                </a:solidFill>
                <a:latin typeface="Monotype Koufi" pitchFamily="2" charset="-78"/>
                <a:ea typeface="Monotype Koufi" pitchFamily="2" charset="-78"/>
                <a:cs typeface="Monotype Koufi" pitchFamily="2" charset="-78"/>
              </a:rPr>
              <a:t>و</a:t>
            </a:r>
            <a:r>
              <a:rPr lang="ar-IQ" sz="3200" dirty="0" smtClean="0">
                <a:solidFill>
                  <a:schemeClr val="tx1"/>
                </a:solidFill>
                <a:latin typeface="Monotype Koufi" pitchFamily="2" charset="-78"/>
                <a:ea typeface="Monotype Koufi" pitchFamily="2" charset="-78"/>
                <a:cs typeface="Monotype Koufi" pitchFamily="2" charset="-78"/>
              </a:rPr>
              <a:t> ذلك لمعرفة المثيرات التي تسهم في زيادة الاستجابات غير </a:t>
            </a:r>
            <a:r>
              <a:rPr lang="ar-IQ" sz="3200" dirty="0" err="1" smtClean="0">
                <a:solidFill>
                  <a:schemeClr val="tx1"/>
                </a:solidFill>
                <a:latin typeface="Monotype Koufi" pitchFamily="2" charset="-78"/>
                <a:ea typeface="Monotype Koufi" pitchFamily="2" charset="-78"/>
                <a:cs typeface="Monotype Koufi" pitchFamily="2" charset="-78"/>
              </a:rPr>
              <a:t>التكيفية</a:t>
            </a:r>
            <a:r>
              <a:rPr lang="ar-IQ" sz="3200" dirty="0" smtClean="0">
                <a:solidFill>
                  <a:schemeClr val="tx1"/>
                </a:solidFill>
                <a:latin typeface="Monotype Koufi" pitchFamily="2" charset="-78"/>
                <a:ea typeface="Monotype Koufi" pitchFamily="2" charset="-78"/>
                <a:cs typeface="Monotype Koufi" pitchFamily="2" charset="-78"/>
              </a:rPr>
              <a:t> و ردود الأفعال </a:t>
            </a:r>
            <a:r>
              <a:rPr lang="ar-IQ" sz="3200" dirty="0" err="1" smtClean="0">
                <a:solidFill>
                  <a:schemeClr val="tx1"/>
                </a:solidFill>
                <a:latin typeface="Monotype Koufi" pitchFamily="2" charset="-78"/>
                <a:ea typeface="Monotype Koufi" pitchFamily="2" charset="-78"/>
                <a:cs typeface="Monotype Koufi" pitchFamily="2" charset="-78"/>
              </a:rPr>
              <a:t>العصابية</a:t>
            </a:r>
            <a:r>
              <a:rPr lang="ar-IQ" sz="3200" dirty="0" smtClean="0">
                <a:solidFill>
                  <a:schemeClr val="tx1"/>
                </a:solidFill>
                <a:latin typeface="Monotype Koufi" pitchFamily="2" charset="-78"/>
                <a:ea typeface="Monotype Koufi" pitchFamily="2" charset="-78"/>
                <a:cs typeface="Monotype Koufi" pitchFamily="2" charset="-78"/>
              </a:rPr>
              <a:t>، كالخوف </a:t>
            </a:r>
            <a:r>
              <a:rPr lang="ar-IQ" sz="3200" dirty="0" err="1" smtClean="0">
                <a:solidFill>
                  <a:schemeClr val="tx1"/>
                </a:solidFill>
                <a:latin typeface="Monotype Koufi" pitchFamily="2" charset="-78"/>
                <a:ea typeface="Monotype Koufi" pitchFamily="2" charset="-78"/>
                <a:cs typeface="Monotype Koufi" pitchFamily="2" charset="-78"/>
              </a:rPr>
              <a:t>و</a:t>
            </a:r>
            <a:r>
              <a:rPr lang="ar-IQ" sz="3200" dirty="0" smtClean="0">
                <a:solidFill>
                  <a:schemeClr val="tx1"/>
                </a:solidFill>
                <a:latin typeface="Monotype Koufi" pitchFamily="2" charset="-78"/>
                <a:ea typeface="Monotype Koufi" pitchFamily="2" charset="-78"/>
                <a:cs typeface="Monotype Koufi" pitchFamily="2" charset="-78"/>
              </a:rPr>
              <a:t> القلق.</a:t>
            </a:r>
            <a:endParaRPr lang="en-US" sz="3200" dirty="0" smtClean="0">
              <a:solidFill>
                <a:schemeClr val="tx1"/>
              </a:solidFill>
              <a:ea typeface="Monotype Koufi" pitchFamily="2" charset="-78"/>
              <a:cs typeface="Monotype Koufi" pitchFamily="2" charset="-78"/>
            </a:endParaRPr>
          </a:p>
          <a:p>
            <a:r>
              <a:rPr lang="ar-IQ" sz="3200" dirty="0" smtClean="0">
                <a:solidFill>
                  <a:schemeClr val="tx1"/>
                </a:solidFill>
                <a:latin typeface="Monotype Koufi" pitchFamily="2" charset="-78"/>
                <a:ea typeface="Monotype Koufi" pitchFamily="2" charset="-78"/>
                <a:cs typeface="Monotype Koufi" pitchFamily="2" charset="-78"/>
              </a:rPr>
              <a:t>2-      التعرف على تاريخ حياة المسترشد </a:t>
            </a:r>
            <a:r>
              <a:rPr lang="ar-IQ" sz="3200" dirty="0" err="1" smtClean="0">
                <a:solidFill>
                  <a:schemeClr val="tx1"/>
                </a:solidFill>
                <a:latin typeface="Monotype Koufi" pitchFamily="2" charset="-78"/>
                <a:ea typeface="Monotype Koufi" pitchFamily="2" charset="-78"/>
                <a:cs typeface="Monotype Koufi" pitchFamily="2" charset="-78"/>
              </a:rPr>
              <a:t>و</a:t>
            </a:r>
            <a:r>
              <a:rPr lang="ar-IQ" sz="3200" dirty="0" smtClean="0">
                <a:solidFill>
                  <a:schemeClr val="tx1"/>
                </a:solidFill>
                <a:latin typeface="Monotype Koufi" pitchFamily="2" charset="-78"/>
                <a:ea typeface="Monotype Koufi" pitchFamily="2" charset="-78"/>
                <a:cs typeface="Monotype Koufi" pitchFamily="2" charset="-78"/>
              </a:rPr>
              <a:t> ذلك من خلال التركيز على العلاقات الأسرية </a:t>
            </a:r>
            <a:r>
              <a:rPr lang="ar-IQ" sz="3200" dirty="0" err="1" smtClean="0">
                <a:solidFill>
                  <a:schemeClr val="tx1"/>
                </a:solidFill>
                <a:latin typeface="Monotype Koufi" pitchFamily="2" charset="-78"/>
                <a:ea typeface="Monotype Koufi" pitchFamily="2" charset="-78"/>
                <a:cs typeface="Monotype Koufi" pitchFamily="2" charset="-78"/>
              </a:rPr>
              <a:t>و</a:t>
            </a:r>
            <a:r>
              <a:rPr lang="ar-IQ" sz="3200" dirty="0" smtClean="0">
                <a:solidFill>
                  <a:schemeClr val="tx1"/>
                </a:solidFill>
                <a:latin typeface="Monotype Koufi" pitchFamily="2" charset="-78"/>
                <a:ea typeface="Monotype Koufi" pitchFamily="2" charset="-78"/>
                <a:cs typeface="Monotype Koufi" pitchFamily="2" charset="-78"/>
              </a:rPr>
              <a:t> ترتيب المسترشد فيها، </a:t>
            </a:r>
            <a:r>
              <a:rPr lang="ar-IQ" sz="3200" dirty="0" err="1" smtClean="0">
                <a:solidFill>
                  <a:schemeClr val="tx1"/>
                </a:solidFill>
                <a:latin typeface="Monotype Koufi" pitchFamily="2" charset="-78"/>
                <a:ea typeface="Monotype Koufi" pitchFamily="2" charset="-78"/>
                <a:cs typeface="Monotype Koufi" pitchFamily="2" charset="-78"/>
              </a:rPr>
              <a:t>و</a:t>
            </a:r>
            <a:r>
              <a:rPr lang="ar-IQ" sz="3200" dirty="0" smtClean="0">
                <a:solidFill>
                  <a:schemeClr val="tx1"/>
                </a:solidFill>
                <a:latin typeface="Monotype Koufi" pitchFamily="2" charset="-78"/>
                <a:ea typeface="Monotype Koufi" pitchFamily="2" charset="-78"/>
                <a:cs typeface="Monotype Koufi" pitchFamily="2" charset="-78"/>
              </a:rPr>
              <a:t> عن الفواصل الزمنية بين أخوته </a:t>
            </a:r>
            <a:r>
              <a:rPr lang="ar-IQ" sz="3200" dirty="0" err="1" smtClean="0">
                <a:solidFill>
                  <a:schemeClr val="tx1"/>
                </a:solidFill>
                <a:latin typeface="Monotype Koufi" pitchFamily="2" charset="-78"/>
                <a:ea typeface="Monotype Koufi" pitchFamily="2" charset="-78"/>
                <a:cs typeface="Monotype Koufi" pitchFamily="2" charset="-78"/>
              </a:rPr>
              <a:t>و</a:t>
            </a:r>
            <a:r>
              <a:rPr lang="ar-IQ" sz="3200" dirty="0" smtClean="0">
                <a:solidFill>
                  <a:schemeClr val="tx1"/>
                </a:solidFill>
                <a:latin typeface="Monotype Koufi" pitchFamily="2" charset="-78"/>
                <a:ea typeface="Monotype Koufi" pitchFamily="2" charset="-78"/>
                <a:cs typeface="Monotype Koufi" pitchFamily="2" charset="-78"/>
              </a:rPr>
              <a:t> علاقته بأفراد الأسرة </a:t>
            </a:r>
            <a:r>
              <a:rPr lang="ar-IQ" sz="3200" dirty="0" err="1" smtClean="0">
                <a:solidFill>
                  <a:schemeClr val="tx1"/>
                </a:solidFill>
                <a:latin typeface="Monotype Koufi" pitchFamily="2" charset="-78"/>
                <a:ea typeface="Monotype Koufi" pitchFamily="2" charset="-78"/>
                <a:cs typeface="Monotype Koufi" pitchFamily="2" charset="-78"/>
              </a:rPr>
              <a:t>و</a:t>
            </a:r>
            <a:r>
              <a:rPr lang="ar-IQ" sz="3200" dirty="0" smtClean="0">
                <a:solidFill>
                  <a:schemeClr val="tx1"/>
                </a:solidFill>
                <a:latin typeface="Monotype Koufi" pitchFamily="2" charset="-78"/>
                <a:ea typeface="Monotype Koufi" pitchFamily="2" charset="-78"/>
                <a:cs typeface="Monotype Koufi" pitchFamily="2" charset="-78"/>
              </a:rPr>
              <a:t> دور الوالدين في التأثير عليه، ثم هل أصيب المسترشد في طفولته بمخاوف مرضية أو مشكلات </a:t>
            </a:r>
            <a:r>
              <a:rPr lang="ar-IQ" sz="3200" dirty="0" err="1" smtClean="0">
                <a:solidFill>
                  <a:schemeClr val="tx1"/>
                </a:solidFill>
                <a:latin typeface="Monotype Koufi" pitchFamily="2" charset="-78"/>
                <a:ea typeface="Monotype Koufi" pitchFamily="2" charset="-78"/>
                <a:cs typeface="Monotype Koufi" pitchFamily="2" charset="-78"/>
              </a:rPr>
              <a:t>عصابية</a:t>
            </a:r>
            <a:r>
              <a:rPr lang="ar-IQ" sz="3200" dirty="0" smtClean="0">
                <a:solidFill>
                  <a:schemeClr val="tx1"/>
                </a:solidFill>
                <a:latin typeface="Monotype Koufi" pitchFamily="2" charset="-78"/>
                <a:ea typeface="Monotype Koufi" pitchFamily="2" charset="-78"/>
                <a:cs typeface="Monotype Koufi" pitchFamily="2" charset="-78"/>
              </a:rPr>
              <a:t>، ثم التعرف على ثقافة المسترشد </a:t>
            </a:r>
            <a:r>
              <a:rPr lang="ar-IQ" sz="3200" dirty="0" err="1" smtClean="0">
                <a:solidFill>
                  <a:schemeClr val="tx1"/>
                </a:solidFill>
                <a:latin typeface="Monotype Koufi" pitchFamily="2" charset="-78"/>
                <a:ea typeface="Monotype Koufi" pitchFamily="2" charset="-78"/>
                <a:cs typeface="Monotype Koufi" pitchFamily="2" charset="-78"/>
              </a:rPr>
              <a:t>و</a:t>
            </a:r>
            <a:r>
              <a:rPr lang="ar-IQ" sz="3200" dirty="0" smtClean="0">
                <a:solidFill>
                  <a:schemeClr val="tx1"/>
                </a:solidFill>
                <a:latin typeface="Monotype Koufi" pitchFamily="2" charset="-78"/>
                <a:ea typeface="Monotype Koufi" pitchFamily="2" charset="-78"/>
                <a:cs typeface="Monotype Koufi" pitchFamily="2" charset="-78"/>
              </a:rPr>
              <a:t> اتجاهاته المهنية، </a:t>
            </a:r>
            <a:r>
              <a:rPr lang="ar-IQ" sz="3200" dirty="0" err="1" smtClean="0">
                <a:solidFill>
                  <a:schemeClr val="tx1"/>
                </a:solidFill>
                <a:latin typeface="Monotype Koufi" pitchFamily="2" charset="-78"/>
                <a:ea typeface="Monotype Koufi" pitchFamily="2" charset="-78"/>
                <a:cs typeface="Monotype Koufi" pitchFamily="2" charset="-78"/>
              </a:rPr>
              <a:t>و</a:t>
            </a:r>
            <a:r>
              <a:rPr lang="ar-IQ" sz="3200" dirty="0" smtClean="0">
                <a:solidFill>
                  <a:schemeClr val="tx1"/>
                </a:solidFill>
                <a:latin typeface="Monotype Koufi" pitchFamily="2" charset="-78"/>
                <a:ea typeface="Monotype Koufi" pitchFamily="2" charset="-78"/>
                <a:cs typeface="Monotype Koufi" pitchFamily="2" charset="-78"/>
              </a:rPr>
              <a:t> علاقاته الاجتماعية.</a:t>
            </a:r>
            <a:endParaRPr lang="en-US" sz="3200" dirty="0" smtClean="0">
              <a:solidFill>
                <a:schemeClr val="tx1"/>
              </a:solidFill>
              <a:ea typeface="Monotype Koufi" pitchFamily="2" charset="-78"/>
              <a:cs typeface="Monotype Koufi" pitchFamily="2" charset="-78"/>
            </a:endParaRPr>
          </a:p>
          <a:p>
            <a:endParaRPr lang="ar-IQ" sz="3200" dirty="0">
              <a:solidFill>
                <a:schemeClr val="tx1"/>
              </a:solidFill>
              <a:latin typeface="Monotype Koufi" pitchFamily="2" charset="-78"/>
              <a:ea typeface="Monotype Koufi" pitchFamily="2" charset="-78"/>
              <a:cs typeface="Monotype Koufi" pitchFamily="2" charset="-78"/>
            </a:endParaRPr>
          </a:p>
        </p:txBody>
      </p:sp>
      <p:sp>
        <p:nvSpPr>
          <p:cNvPr id="3" name="عنوان 2"/>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ar-IQ" dirty="0" smtClean="0"/>
              <a:t>خطوات عملية العلاج:</a:t>
            </a:r>
            <a:r>
              <a:rPr lang="en-US" dirty="0" smtClean="0"/>
              <a:t/>
            </a:r>
            <a:br>
              <a:rPr lang="en-US" dirty="0" smtClean="0"/>
            </a:br>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par>
                                <p:cTn id="11" presetID="35" presetClass="entr" presetSubtype="0" fill="hold" grpId="0" nodeType="withEffect">
                                  <p:stCondLst>
                                    <p:cond delay="0"/>
                                  </p:stCondLst>
                                  <p:childTnLst>
                                    <p:set>
                                      <p:cBhvr>
                                        <p:cTn id="12" dur="1" fill="hold">
                                          <p:stCondLst>
                                            <p:cond delay="0"/>
                                          </p:stCondLst>
                                        </p:cTn>
                                        <p:tgtEl>
                                          <p:spTgt spid="2">
                                            <p:bg/>
                                          </p:spTgt>
                                        </p:tgtEl>
                                        <p:attrNameLst>
                                          <p:attrName>style.visibility</p:attrName>
                                        </p:attrNameLst>
                                      </p:cBhvr>
                                      <p:to>
                                        <p:strVal val="visible"/>
                                      </p:to>
                                    </p:set>
                                    <p:animEffect transition="in" filter="fade">
                                      <p:cBhvr>
                                        <p:cTn id="13" dur="2000"/>
                                        <p:tgtEl>
                                          <p:spTgt spid="2">
                                            <p:bg/>
                                          </p:spTgt>
                                        </p:tgtEl>
                                      </p:cBhvr>
                                    </p:animEffect>
                                    <p:anim calcmode="lin" valueType="num">
                                      <p:cBhvr>
                                        <p:cTn id="14" dur="2000" fill="hold"/>
                                        <p:tgtEl>
                                          <p:spTgt spid="2">
                                            <p:bg/>
                                          </p:spTgt>
                                        </p:tgtEl>
                                        <p:attrNameLst>
                                          <p:attrName>style.rotation</p:attrName>
                                        </p:attrNameLst>
                                      </p:cBhvr>
                                      <p:tavLst>
                                        <p:tav tm="0">
                                          <p:val>
                                            <p:fltVal val="720"/>
                                          </p:val>
                                        </p:tav>
                                        <p:tav tm="100000">
                                          <p:val>
                                            <p:fltVal val="0"/>
                                          </p:val>
                                        </p:tav>
                                      </p:tavLst>
                                    </p:anim>
                                    <p:anim calcmode="lin" valueType="num">
                                      <p:cBhvr>
                                        <p:cTn id="15" dur="2000" fill="hold"/>
                                        <p:tgtEl>
                                          <p:spTgt spid="2">
                                            <p:bg/>
                                          </p:spTgt>
                                        </p:tgtEl>
                                        <p:attrNameLst>
                                          <p:attrName>ppt_h</p:attrName>
                                        </p:attrNameLst>
                                      </p:cBhvr>
                                      <p:tavLst>
                                        <p:tav tm="0">
                                          <p:val>
                                            <p:fltVal val="0"/>
                                          </p:val>
                                        </p:tav>
                                        <p:tav tm="100000">
                                          <p:val>
                                            <p:strVal val="#ppt_h"/>
                                          </p:val>
                                        </p:tav>
                                      </p:tavLst>
                                    </p:anim>
                                    <p:anim calcmode="lin" valueType="num">
                                      <p:cBhvr>
                                        <p:cTn id="16" dur="2000" fill="hold"/>
                                        <p:tgtEl>
                                          <p:spTgt spid="2">
                                            <p:bg/>
                                          </p:spTgt>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Effect transition="in" filter="fade">
                                      <p:cBhvr>
                                        <p:cTn id="19" dur="2000"/>
                                        <p:tgtEl>
                                          <p:spTgt spid="2">
                                            <p:txEl>
                                              <p:pRg st="0" end="0"/>
                                            </p:txEl>
                                          </p:spTgt>
                                        </p:tgtEl>
                                      </p:cBhvr>
                                    </p:animEffect>
                                    <p:anim calcmode="lin" valueType="num">
                                      <p:cBhvr>
                                        <p:cTn id="20" dur="20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21"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22" dur="2000" fill="hold"/>
                                        <p:tgtEl>
                                          <p:spTgt spid="2">
                                            <p:txEl>
                                              <p:pRg st="0" end="0"/>
                                            </p:txEl>
                                          </p:spTgt>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fade">
                                      <p:cBhvr>
                                        <p:cTn id="25" dur="2000"/>
                                        <p:tgtEl>
                                          <p:spTgt spid="2">
                                            <p:txEl>
                                              <p:pRg st="1" end="1"/>
                                            </p:txEl>
                                          </p:spTgt>
                                        </p:tgtEl>
                                      </p:cBhvr>
                                    </p:animEffect>
                                    <p:anim calcmode="lin" valueType="num">
                                      <p:cBhvr>
                                        <p:cTn id="26" dur="2000" fill="hold"/>
                                        <p:tgtEl>
                                          <p:spTgt spid="2">
                                            <p:txEl>
                                              <p:pRg st="1" end="1"/>
                                            </p:txEl>
                                          </p:spTgt>
                                        </p:tgtEl>
                                        <p:attrNameLst>
                                          <p:attrName>style.rotation</p:attrName>
                                        </p:attrNameLst>
                                      </p:cBhvr>
                                      <p:tavLst>
                                        <p:tav tm="0">
                                          <p:val>
                                            <p:fltVal val="720"/>
                                          </p:val>
                                        </p:tav>
                                        <p:tav tm="100000">
                                          <p:val>
                                            <p:fltVal val="0"/>
                                          </p:val>
                                        </p:tav>
                                      </p:tavLst>
                                    </p:anim>
                                    <p:anim calcmode="lin" valueType="num">
                                      <p:cBhvr>
                                        <p:cTn id="27" dur="2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28" dur="2000" fill="hold"/>
                                        <p:tgtEl>
                                          <p:spTgt spid="2">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48680"/>
            <a:ext cx="8229600" cy="5458611"/>
          </a:xfrm>
        </p:spPr>
        <p:style>
          <a:lnRef idx="1">
            <a:schemeClr val="dk1"/>
          </a:lnRef>
          <a:fillRef idx="2">
            <a:schemeClr val="dk1"/>
          </a:fillRef>
          <a:effectRef idx="1">
            <a:schemeClr val="dk1"/>
          </a:effectRef>
          <a:fontRef idx="minor">
            <a:schemeClr val="dk1"/>
          </a:fontRef>
        </p:style>
        <p:txBody>
          <a:bodyPr>
            <a:normAutofit fontScale="92500" lnSpcReduction="10000"/>
          </a:bodyPr>
          <a:lstStyle/>
          <a:p>
            <a:pPr algn="just"/>
            <a:r>
              <a:rPr lang="ar-IQ" dirty="0" smtClean="0"/>
              <a:t>-      </a:t>
            </a:r>
            <a:r>
              <a:rPr lang="ar-IQ" sz="3200" dirty="0" smtClean="0">
                <a:latin typeface="Monotype Koufi" pitchFamily="2" charset="-78"/>
                <a:ea typeface="Monotype Koufi" pitchFamily="2" charset="-78"/>
                <a:cs typeface="Monotype Koufi" pitchFamily="2" charset="-78"/>
              </a:rPr>
              <a:t>تعبئة المسترشد لثلاث قوائم اختبار يعتقد ولبي أنها تنبئ عن مدى تحسن المسترشد بعد العلاج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هي:</a:t>
            </a:r>
            <a:endParaRPr lang="en-US" sz="3200" dirty="0" smtClean="0">
              <a:ea typeface="Monotype Koufi" pitchFamily="2" charset="-78"/>
              <a:cs typeface="Monotype Koufi" pitchFamily="2" charset="-78"/>
            </a:endParaRPr>
          </a:p>
          <a:p>
            <a:pPr algn="just"/>
            <a:r>
              <a:rPr lang="ar-IQ" sz="3200" dirty="0" smtClean="0">
                <a:latin typeface="Monotype Koufi" pitchFamily="2" charset="-78"/>
                <a:ea typeface="Monotype Koufi" pitchFamily="2" charset="-78"/>
                <a:cs typeface="Monotype Koufi" pitchFamily="2" charset="-78"/>
              </a:rPr>
              <a:t>أ‌-       جدول مسح الخوف: يتكون هذا الجدول من عدد من الفقرات للمثيرات التي تقيس مدى خوف المريض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تبلغ(106) فقرات.</a:t>
            </a:r>
            <a:endParaRPr lang="en-US" sz="3200" dirty="0" smtClean="0">
              <a:ea typeface="Monotype Koufi" pitchFamily="2" charset="-78"/>
              <a:cs typeface="Monotype Koufi" pitchFamily="2" charset="-78"/>
            </a:endParaRPr>
          </a:p>
          <a:p>
            <a:pPr algn="just"/>
            <a:r>
              <a:rPr lang="ar-IQ" sz="3200" dirty="0" smtClean="0">
                <a:latin typeface="Monotype Koufi" pitchFamily="2" charset="-78"/>
                <a:ea typeface="Monotype Koufi" pitchFamily="2" charset="-78"/>
                <a:cs typeface="Monotype Koufi" pitchFamily="2" charset="-78"/>
              </a:rPr>
              <a:t>ب‌-   مقياس الكفاءة الذاتية، وذلك لقياس مدى تحمل المسترشد للمسؤولية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الواجبات التي تطلب منه أثناء العلاج.</a:t>
            </a:r>
            <a:endParaRPr lang="en-US" sz="3200" dirty="0" smtClean="0">
              <a:ea typeface="Monotype Koufi" pitchFamily="2" charset="-78"/>
              <a:cs typeface="Monotype Koufi" pitchFamily="2" charset="-78"/>
            </a:endParaRPr>
          </a:p>
          <a:p>
            <a:pPr algn="just"/>
            <a:r>
              <a:rPr lang="ar-IQ" sz="3200" dirty="0" smtClean="0">
                <a:latin typeface="Monotype Koufi" pitchFamily="2" charset="-78"/>
                <a:ea typeface="Monotype Koufi" pitchFamily="2" charset="-78"/>
                <a:cs typeface="Monotype Koufi" pitchFamily="2" charset="-78"/>
              </a:rPr>
              <a:t>ج- </a:t>
            </a:r>
            <a:r>
              <a:rPr lang="ar-IQ" sz="3200" dirty="0" err="1" smtClean="0">
                <a:latin typeface="Monotype Koufi" pitchFamily="2" charset="-78"/>
                <a:ea typeface="Monotype Koufi" pitchFamily="2" charset="-78"/>
                <a:cs typeface="Monotype Koufi" pitchFamily="2" charset="-78"/>
              </a:rPr>
              <a:t>ج</a:t>
            </a:r>
            <a:r>
              <a:rPr lang="ar-IQ" sz="3200" dirty="0" smtClean="0">
                <a:latin typeface="Monotype Koufi" pitchFamily="2" charset="-78"/>
                <a:ea typeface="Monotype Koufi" pitchFamily="2" charset="-78"/>
                <a:cs typeface="Monotype Koufi" pitchFamily="2" charset="-78"/>
              </a:rPr>
              <a:t>دول ولبي حيث يحتوي على 25 فقرة بحيث تشير الإجابة الايجابية إلى ردود أفعال </a:t>
            </a:r>
            <a:r>
              <a:rPr lang="ar-IQ" sz="3200" dirty="0" err="1" smtClean="0">
                <a:latin typeface="Monotype Koufi" pitchFamily="2" charset="-78"/>
                <a:ea typeface="Monotype Koufi" pitchFamily="2" charset="-78"/>
                <a:cs typeface="Monotype Koufi" pitchFamily="2" charset="-78"/>
              </a:rPr>
              <a:t>عصابية</a:t>
            </a:r>
            <a:r>
              <a:rPr lang="ar-IQ" sz="3200" dirty="0" smtClean="0">
                <a:latin typeface="Monotype Koufi" pitchFamily="2" charset="-78"/>
                <a:ea typeface="Monotype Koufi" pitchFamily="2" charset="-78"/>
                <a:cs typeface="Monotype Koufi" pitchFamily="2" charset="-78"/>
              </a:rPr>
              <a:t>.                    </a:t>
            </a:r>
            <a:endParaRPr lang="en-US" sz="3200" dirty="0" smtClean="0">
              <a:ea typeface="Monotype Koufi" pitchFamily="2" charset="-78"/>
              <a:cs typeface="Monotype Koufi" pitchFamily="2" charset="-78"/>
            </a:endParaRPr>
          </a:p>
          <a:p>
            <a:pPr algn="just"/>
            <a:r>
              <a:rPr lang="ar-IQ" sz="3200" dirty="0" smtClean="0">
                <a:latin typeface="Monotype Koufi" pitchFamily="2" charset="-78"/>
                <a:ea typeface="Monotype Koufi" pitchFamily="2" charset="-78"/>
                <a:cs typeface="Monotype Koufi" pitchFamily="2" charset="-78"/>
              </a:rPr>
              <a:t>4- الفحص </a:t>
            </a:r>
            <a:r>
              <a:rPr lang="ar-IQ" sz="3200" dirty="0" err="1" smtClean="0">
                <a:latin typeface="Monotype Koufi" pitchFamily="2" charset="-78"/>
                <a:ea typeface="Monotype Koufi" pitchFamily="2" charset="-78"/>
                <a:cs typeface="Monotype Koufi" pitchFamily="2" charset="-78"/>
              </a:rPr>
              <a:t>السريري</a:t>
            </a:r>
            <a:r>
              <a:rPr lang="ar-IQ" sz="3200" dirty="0" smtClean="0">
                <a:latin typeface="Monotype Koufi" pitchFamily="2" charset="-78"/>
                <a:ea typeface="Monotype Koufi" pitchFamily="2" charset="-78"/>
                <a:cs typeface="Monotype Koufi" pitchFamily="2" charset="-78"/>
              </a:rPr>
              <a:t>: من خلال إجراء فحص طبي للمسترشد للتأكد من خلوه من أمراض عضوية.</a:t>
            </a:r>
            <a:endParaRPr lang="en-US" sz="3200" dirty="0" smtClean="0">
              <a:ea typeface="Monotype Koufi" pitchFamily="2" charset="-78"/>
              <a:cs typeface="Monotype Koufi" pitchFamily="2" charset="-78"/>
            </a:endParaRPr>
          </a:p>
          <a:p>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770" decel="100000"/>
                                        <p:tgtEl>
                                          <p:spTgt spid="2">
                                            <p:bg/>
                                          </p:spTgt>
                                        </p:tgtEl>
                                      </p:cBhvr>
                                    </p:animEffect>
                                    <p:animScale>
                                      <p:cBhvr>
                                        <p:cTn id="8" dur="770" decel="100000"/>
                                        <p:tgtEl>
                                          <p:spTgt spid="2">
                                            <p:bg/>
                                          </p:spTgt>
                                        </p:tgtEl>
                                      </p:cBhvr>
                                      <p:from x="10000" y="10000"/>
                                      <p:to x="200000" y="450000"/>
                                    </p:animScale>
                                    <p:animScale>
                                      <p:cBhvr>
                                        <p:cTn id="9" dur="1230" accel="100000" fill="hold">
                                          <p:stCondLst>
                                            <p:cond delay="770"/>
                                          </p:stCondLst>
                                        </p:cTn>
                                        <p:tgtEl>
                                          <p:spTgt spid="2">
                                            <p:bg/>
                                          </p:spTgt>
                                        </p:tgtEl>
                                      </p:cBhvr>
                                      <p:from x="200000" y="450000"/>
                                      <p:to x="100000" y="100000"/>
                                    </p:animScale>
                                    <p:set>
                                      <p:cBhvr>
                                        <p:cTn id="10" dur="770" fill="hold"/>
                                        <p:tgtEl>
                                          <p:spTgt spid="2">
                                            <p:bg/>
                                          </p:spTgt>
                                        </p:tgtEl>
                                        <p:attrNameLst>
                                          <p:attrName>ppt_x</p:attrName>
                                        </p:attrNameLst>
                                      </p:cBhvr>
                                      <p:to>
                                        <p:strVal val="(0.5)"/>
                                      </p:to>
                                    </p:set>
                                    <p:anim from="(0.5)" to="(#ppt_x)" calcmode="lin" valueType="num">
                                      <p:cBhvr>
                                        <p:cTn id="11" dur="1230" accel="100000" fill="hold">
                                          <p:stCondLst>
                                            <p:cond delay="770"/>
                                          </p:stCondLst>
                                        </p:cTn>
                                        <p:tgtEl>
                                          <p:spTgt spid="2">
                                            <p:bg/>
                                          </p:spTgt>
                                        </p:tgtEl>
                                        <p:attrNameLst>
                                          <p:attrName>ppt_x</p:attrName>
                                        </p:attrNameLst>
                                      </p:cBhvr>
                                    </p:anim>
                                    <p:set>
                                      <p:cBhvr>
                                        <p:cTn id="12" dur="770" fill="hold"/>
                                        <p:tgtEl>
                                          <p:spTgt spid="2">
                                            <p:bg/>
                                          </p:spTgt>
                                        </p:tgtEl>
                                        <p:attrNameLst>
                                          <p:attrName>ppt_y</p:attrName>
                                        </p:attrNameLst>
                                      </p:cBhvr>
                                      <p:to>
                                        <p:strVal val="(#ppt_y+0.4)"/>
                                      </p:to>
                                    </p:set>
                                    <p:anim from="(#ppt_y+0.4)" to="(#ppt_y)" calcmode="lin" valueType="num">
                                      <p:cBhvr>
                                        <p:cTn id="13" dur="1230" accel="100000" fill="hold">
                                          <p:stCondLst>
                                            <p:cond delay="770"/>
                                          </p:stCondLst>
                                        </p:cTn>
                                        <p:tgtEl>
                                          <p:spTgt spid="2">
                                            <p:bg/>
                                          </p:spTgt>
                                        </p:tgtEl>
                                        <p:attrNameLst>
                                          <p:attrName>ppt_y</p:attrName>
                                        </p:attrNameLst>
                                      </p:cBhvr>
                                    </p:anim>
                                  </p:childTnLst>
                                </p:cTn>
                              </p:par>
                              <p:par>
                                <p:cTn id="14" presetID="51" presetClass="entr" presetSubtype="0" fill="hold" grpId="0" nodeType="with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770" decel="100000"/>
                                        <p:tgtEl>
                                          <p:spTgt spid="2">
                                            <p:txEl>
                                              <p:pRg st="0" end="0"/>
                                            </p:txEl>
                                          </p:spTgt>
                                        </p:tgtEl>
                                      </p:cBhvr>
                                    </p:animEffect>
                                    <p:animScale>
                                      <p:cBhvr>
                                        <p:cTn id="17" dur="770" decel="100000"/>
                                        <p:tgtEl>
                                          <p:spTgt spid="2">
                                            <p:txEl>
                                              <p:pRg st="0" end="0"/>
                                            </p:txEl>
                                          </p:spTgt>
                                        </p:tgtEl>
                                      </p:cBhvr>
                                      <p:from x="10000" y="10000"/>
                                      <p:to x="200000" y="450000"/>
                                    </p:animScale>
                                    <p:animScale>
                                      <p:cBhvr>
                                        <p:cTn id="18" dur="1230" accel="100000" fill="hold">
                                          <p:stCondLst>
                                            <p:cond delay="770"/>
                                          </p:stCondLst>
                                        </p:cTn>
                                        <p:tgtEl>
                                          <p:spTgt spid="2">
                                            <p:txEl>
                                              <p:pRg st="0" end="0"/>
                                            </p:txEl>
                                          </p:spTgt>
                                        </p:tgtEl>
                                      </p:cBhvr>
                                      <p:from x="200000" y="450000"/>
                                      <p:to x="100000" y="100000"/>
                                    </p:animScale>
                                    <p:set>
                                      <p:cBhvr>
                                        <p:cTn id="19" dur="770" fill="hold"/>
                                        <p:tgtEl>
                                          <p:spTgt spid="2">
                                            <p:txEl>
                                              <p:pRg st="0" end="0"/>
                                            </p:txEl>
                                          </p:spTgt>
                                        </p:tgtEl>
                                        <p:attrNameLst>
                                          <p:attrName>ppt_x</p:attrName>
                                        </p:attrNameLst>
                                      </p:cBhvr>
                                      <p:to>
                                        <p:strVal val="(0.5)"/>
                                      </p:to>
                                    </p:set>
                                    <p:anim from="(0.5)" to="(#ppt_x)" calcmode="lin" valueType="num">
                                      <p:cBhvr>
                                        <p:cTn id="20" dur="1230" accel="100000" fill="hold">
                                          <p:stCondLst>
                                            <p:cond delay="770"/>
                                          </p:stCondLst>
                                        </p:cTn>
                                        <p:tgtEl>
                                          <p:spTgt spid="2">
                                            <p:txEl>
                                              <p:pRg st="0" end="0"/>
                                            </p:txEl>
                                          </p:spTgt>
                                        </p:tgtEl>
                                        <p:attrNameLst>
                                          <p:attrName>ppt_x</p:attrName>
                                        </p:attrNameLst>
                                      </p:cBhvr>
                                    </p:anim>
                                    <p:set>
                                      <p:cBhvr>
                                        <p:cTn id="21" dur="770" fill="hold"/>
                                        <p:tgtEl>
                                          <p:spTgt spid="2">
                                            <p:txEl>
                                              <p:pRg st="0" end="0"/>
                                            </p:txEl>
                                          </p:spTgt>
                                        </p:tgtEl>
                                        <p:attrNameLst>
                                          <p:attrName>ppt_y</p:attrName>
                                        </p:attrNameLst>
                                      </p:cBhvr>
                                      <p:to>
                                        <p:strVal val="(#ppt_y+0.4)"/>
                                      </p:to>
                                    </p:set>
                                    <p:anim from="(#ppt_y+0.4)" to="(#ppt_y)" calcmode="lin" valueType="num">
                                      <p:cBhvr>
                                        <p:cTn id="22" dur="1230" accel="100000" fill="hold">
                                          <p:stCondLst>
                                            <p:cond delay="770"/>
                                          </p:stCondLst>
                                        </p:cTn>
                                        <p:tgtEl>
                                          <p:spTgt spid="2">
                                            <p:txEl>
                                              <p:pRg st="0" end="0"/>
                                            </p:txEl>
                                          </p:spTgt>
                                        </p:tgtEl>
                                        <p:attrNameLst>
                                          <p:attrName>ppt_y</p:attrName>
                                        </p:attrNameLst>
                                      </p:cBhvr>
                                    </p:anim>
                                  </p:childTnLst>
                                </p:cTn>
                              </p:par>
                              <p:par>
                                <p:cTn id="23" presetID="51" presetClass="entr" presetSubtype="0" fill="hold" grpId="0" nodeType="with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fade">
                                      <p:cBhvr>
                                        <p:cTn id="25" dur="770" decel="100000"/>
                                        <p:tgtEl>
                                          <p:spTgt spid="2">
                                            <p:txEl>
                                              <p:pRg st="1" end="1"/>
                                            </p:txEl>
                                          </p:spTgt>
                                        </p:tgtEl>
                                      </p:cBhvr>
                                    </p:animEffect>
                                    <p:animScale>
                                      <p:cBhvr>
                                        <p:cTn id="26" dur="770" decel="100000"/>
                                        <p:tgtEl>
                                          <p:spTgt spid="2">
                                            <p:txEl>
                                              <p:pRg st="1" end="1"/>
                                            </p:txEl>
                                          </p:spTgt>
                                        </p:tgtEl>
                                      </p:cBhvr>
                                      <p:from x="10000" y="10000"/>
                                      <p:to x="200000" y="450000"/>
                                    </p:animScale>
                                    <p:animScale>
                                      <p:cBhvr>
                                        <p:cTn id="27" dur="1230" accel="100000" fill="hold">
                                          <p:stCondLst>
                                            <p:cond delay="770"/>
                                          </p:stCondLst>
                                        </p:cTn>
                                        <p:tgtEl>
                                          <p:spTgt spid="2">
                                            <p:txEl>
                                              <p:pRg st="1" end="1"/>
                                            </p:txEl>
                                          </p:spTgt>
                                        </p:tgtEl>
                                      </p:cBhvr>
                                      <p:from x="200000" y="450000"/>
                                      <p:to x="100000" y="100000"/>
                                    </p:animScale>
                                    <p:set>
                                      <p:cBhvr>
                                        <p:cTn id="28" dur="770" fill="hold"/>
                                        <p:tgtEl>
                                          <p:spTgt spid="2">
                                            <p:txEl>
                                              <p:pRg st="1" end="1"/>
                                            </p:txEl>
                                          </p:spTgt>
                                        </p:tgtEl>
                                        <p:attrNameLst>
                                          <p:attrName>ppt_x</p:attrName>
                                        </p:attrNameLst>
                                      </p:cBhvr>
                                      <p:to>
                                        <p:strVal val="(0.5)"/>
                                      </p:to>
                                    </p:set>
                                    <p:anim from="(0.5)" to="(#ppt_x)" calcmode="lin" valueType="num">
                                      <p:cBhvr>
                                        <p:cTn id="29" dur="1230" accel="100000" fill="hold">
                                          <p:stCondLst>
                                            <p:cond delay="770"/>
                                          </p:stCondLst>
                                        </p:cTn>
                                        <p:tgtEl>
                                          <p:spTgt spid="2">
                                            <p:txEl>
                                              <p:pRg st="1" end="1"/>
                                            </p:txEl>
                                          </p:spTgt>
                                        </p:tgtEl>
                                        <p:attrNameLst>
                                          <p:attrName>ppt_x</p:attrName>
                                        </p:attrNameLst>
                                      </p:cBhvr>
                                    </p:anim>
                                    <p:set>
                                      <p:cBhvr>
                                        <p:cTn id="30" dur="770" fill="hold"/>
                                        <p:tgtEl>
                                          <p:spTgt spid="2">
                                            <p:txEl>
                                              <p:pRg st="1" end="1"/>
                                            </p:txEl>
                                          </p:spTgt>
                                        </p:tgtEl>
                                        <p:attrNameLst>
                                          <p:attrName>ppt_y</p:attrName>
                                        </p:attrNameLst>
                                      </p:cBhvr>
                                      <p:to>
                                        <p:strVal val="(#ppt_y+0.4)"/>
                                      </p:to>
                                    </p:set>
                                    <p:anim from="(#ppt_y+0.4)" to="(#ppt_y)" calcmode="lin" valueType="num">
                                      <p:cBhvr>
                                        <p:cTn id="31" dur="1230" accel="100000" fill="hold">
                                          <p:stCondLst>
                                            <p:cond delay="770"/>
                                          </p:stCondLst>
                                        </p:cTn>
                                        <p:tgtEl>
                                          <p:spTgt spid="2">
                                            <p:txEl>
                                              <p:pRg st="1" end="1"/>
                                            </p:txEl>
                                          </p:spTgt>
                                        </p:tgtEl>
                                        <p:attrNameLst>
                                          <p:attrName>ppt_y</p:attrName>
                                        </p:attrNameLst>
                                      </p:cBhvr>
                                    </p:anim>
                                  </p:childTnLst>
                                </p:cTn>
                              </p:par>
                              <p:par>
                                <p:cTn id="32" presetID="51" presetClass="entr" presetSubtype="0" fill="hold" grpId="0" nodeType="withEffect">
                                  <p:stCondLst>
                                    <p:cond delay="0"/>
                                  </p:stCondLst>
                                  <p:childTnLst>
                                    <p:set>
                                      <p:cBhvr>
                                        <p:cTn id="33" dur="1" fill="hold">
                                          <p:stCondLst>
                                            <p:cond delay="0"/>
                                          </p:stCondLst>
                                        </p:cTn>
                                        <p:tgtEl>
                                          <p:spTgt spid="2">
                                            <p:txEl>
                                              <p:pRg st="2" end="2"/>
                                            </p:txEl>
                                          </p:spTgt>
                                        </p:tgtEl>
                                        <p:attrNameLst>
                                          <p:attrName>style.visibility</p:attrName>
                                        </p:attrNameLst>
                                      </p:cBhvr>
                                      <p:to>
                                        <p:strVal val="visible"/>
                                      </p:to>
                                    </p:set>
                                    <p:animEffect transition="in" filter="fade">
                                      <p:cBhvr>
                                        <p:cTn id="34" dur="770" decel="100000"/>
                                        <p:tgtEl>
                                          <p:spTgt spid="2">
                                            <p:txEl>
                                              <p:pRg st="2" end="2"/>
                                            </p:txEl>
                                          </p:spTgt>
                                        </p:tgtEl>
                                      </p:cBhvr>
                                    </p:animEffect>
                                    <p:animScale>
                                      <p:cBhvr>
                                        <p:cTn id="35" dur="770" decel="100000"/>
                                        <p:tgtEl>
                                          <p:spTgt spid="2">
                                            <p:txEl>
                                              <p:pRg st="2" end="2"/>
                                            </p:txEl>
                                          </p:spTgt>
                                        </p:tgtEl>
                                      </p:cBhvr>
                                      <p:from x="10000" y="10000"/>
                                      <p:to x="200000" y="450000"/>
                                    </p:animScale>
                                    <p:animScale>
                                      <p:cBhvr>
                                        <p:cTn id="36" dur="1230" accel="100000" fill="hold">
                                          <p:stCondLst>
                                            <p:cond delay="770"/>
                                          </p:stCondLst>
                                        </p:cTn>
                                        <p:tgtEl>
                                          <p:spTgt spid="2">
                                            <p:txEl>
                                              <p:pRg st="2" end="2"/>
                                            </p:txEl>
                                          </p:spTgt>
                                        </p:tgtEl>
                                      </p:cBhvr>
                                      <p:from x="200000" y="450000"/>
                                      <p:to x="100000" y="100000"/>
                                    </p:animScale>
                                    <p:set>
                                      <p:cBhvr>
                                        <p:cTn id="37" dur="770" fill="hold"/>
                                        <p:tgtEl>
                                          <p:spTgt spid="2">
                                            <p:txEl>
                                              <p:pRg st="2" end="2"/>
                                            </p:txEl>
                                          </p:spTgt>
                                        </p:tgtEl>
                                        <p:attrNameLst>
                                          <p:attrName>ppt_x</p:attrName>
                                        </p:attrNameLst>
                                      </p:cBhvr>
                                      <p:to>
                                        <p:strVal val="(0.5)"/>
                                      </p:to>
                                    </p:set>
                                    <p:anim from="(0.5)" to="(#ppt_x)" calcmode="lin" valueType="num">
                                      <p:cBhvr>
                                        <p:cTn id="38" dur="1230" accel="100000" fill="hold">
                                          <p:stCondLst>
                                            <p:cond delay="770"/>
                                          </p:stCondLst>
                                        </p:cTn>
                                        <p:tgtEl>
                                          <p:spTgt spid="2">
                                            <p:txEl>
                                              <p:pRg st="2" end="2"/>
                                            </p:txEl>
                                          </p:spTgt>
                                        </p:tgtEl>
                                        <p:attrNameLst>
                                          <p:attrName>ppt_x</p:attrName>
                                        </p:attrNameLst>
                                      </p:cBhvr>
                                    </p:anim>
                                    <p:set>
                                      <p:cBhvr>
                                        <p:cTn id="39" dur="770" fill="hold"/>
                                        <p:tgtEl>
                                          <p:spTgt spid="2">
                                            <p:txEl>
                                              <p:pRg st="2" end="2"/>
                                            </p:txEl>
                                          </p:spTgt>
                                        </p:tgtEl>
                                        <p:attrNameLst>
                                          <p:attrName>ppt_y</p:attrName>
                                        </p:attrNameLst>
                                      </p:cBhvr>
                                      <p:to>
                                        <p:strVal val="(#ppt_y+0.4)"/>
                                      </p:to>
                                    </p:set>
                                    <p:anim from="(#ppt_y+0.4)" to="(#ppt_y)" calcmode="lin" valueType="num">
                                      <p:cBhvr>
                                        <p:cTn id="40" dur="1230" accel="100000" fill="hold">
                                          <p:stCondLst>
                                            <p:cond delay="770"/>
                                          </p:stCondLst>
                                        </p:cTn>
                                        <p:tgtEl>
                                          <p:spTgt spid="2">
                                            <p:txEl>
                                              <p:pRg st="2" end="2"/>
                                            </p:txEl>
                                          </p:spTgt>
                                        </p:tgtEl>
                                        <p:attrNameLst>
                                          <p:attrName>ppt_y</p:attrName>
                                        </p:attrNameLst>
                                      </p:cBhvr>
                                    </p:anim>
                                  </p:childTnLst>
                                </p:cTn>
                              </p:par>
                              <p:par>
                                <p:cTn id="41" presetID="51" presetClass="entr" presetSubtype="0" fill="hold" grpId="0" nodeType="with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Effect transition="in" filter="fade">
                                      <p:cBhvr>
                                        <p:cTn id="43" dur="770" decel="100000"/>
                                        <p:tgtEl>
                                          <p:spTgt spid="2">
                                            <p:txEl>
                                              <p:pRg st="3" end="3"/>
                                            </p:txEl>
                                          </p:spTgt>
                                        </p:tgtEl>
                                      </p:cBhvr>
                                    </p:animEffect>
                                    <p:animScale>
                                      <p:cBhvr>
                                        <p:cTn id="44" dur="770" decel="100000"/>
                                        <p:tgtEl>
                                          <p:spTgt spid="2">
                                            <p:txEl>
                                              <p:pRg st="3" end="3"/>
                                            </p:txEl>
                                          </p:spTgt>
                                        </p:tgtEl>
                                      </p:cBhvr>
                                      <p:from x="10000" y="10000"/>
                                      <p:to x="200000" y="450000"/>
                                    </p:animScale>
                                    <p:animScale>
                                      <p:cBhvr>
                                        <p:cTn id="45" dur="1230" accel="100000" fill="hold">
                                          <p:stCondLst>
                                            <p:cond delay="770"/>
                                          </p:stCondLst>
                                        </p:cTn>
                                        <p:tgtEl>
                                          <p:spTgt spid="2">
                                            <p:txEl>
                                              <p:pRg st="3" end="3"/>
                                            </p:txEl>
                                          </p:spTgt>
                                        </p:tgtEl>
                                      </p:cBhvr>
                                      <p:from x="200000" y="450000"/>
                                      <p:to x="100000" y="100000"/>
                                    </p:animScale>
                                    <p:set>
                                      <p:cBhvr>
                                        <p:cTn id="46" dur="770" fill="hold"/>
                                        <p:tgtEl>
                                          <p:spTgt spid="2">
                                            <p:txEl>
                                              <p:pRg st="3" end="3"/>
                                            </p:txEl>
                                          </p:spTgt>
                                        </p:tgtEl>
                                        <p:attrNameLst>
                                          <p:attrName>ppt_x</p:attrName>
                                        </p:attrNameLst>
                                      </p:cBhvr>
                                      <p:to>
                                        <p:strVal val="(0.5)"/>
                                      </p:to>
                                    </p:set>
                                    <p:anim from="(0.5)" to="(#ppt_x)" calcmode="lin" valueType="num">
                                      <p:cBhvr>
                                        <p:cTn id="47" dur="1230" accel="100000" fill="hold">
                                          <p:stCondLst>
                                            <p:cond delay="770"/>
                                          </p:stCondLst>
                                        </p:cTn>
                                        <p:tgtEl>
                                          <p:spTgt spid="2">
                                            <p:txEl>
                                              <p:pRg st="3" end="3"/>
                                            </p:txEl>
                                          </p:spTgt>
                                        </p:tgtEl>
                                        <p:attrNameLst>
                                          <p:attrName>ppt_x</p:attrName>
                                        </p:attrNameLst>
                                      </p:cBhvr>
                                    </p:anim>
                                    <p:set>
                                      <p:cBhvr>
                                        <p:cTn id="48" dur="770" fill="hold"/>
                                        <p:tgtEl>
                                          <p:spTgt spid="2">
                                            <p:txEl>
                                              <p:pRg st="3" end="3"/>
                                            </p:txEl>
                                          </p:spTgt>
                                        </p:tgtEl>
                                        <p:attrNameLst>
                                          <p:attrName>ppt_y</p:attrName>
                                        </p:attrNameLst>
                                      </p:cBhvr>
                                      <p:to>
                                        <p:strVal val="(#ppt_y+0.4)"/>
                                      </p:to>
                                    </p:set>
                                    <p:anim from="(#ppt_y+0.4)" to="(#ppt_y)" calcmode="lin" valueType="num">
                                      <p:cBhvr>
                                        <p:cTn id="49" dur="1230" accel="100000" fill="hold">
                                          <p:stCondLst>
                                            <p:cond delay="770"/>
                                          </p:stCondLst>
                                        </p:cTn>
                                        <p:tgtEl>
                                          <p:spTgt spid="2">
                                            <p:txEl>
                                              <p:pRg st="3" end="3"/>
                                            </p:txEl>
                                          </p:spTgt>
                                        </p:tgtEl>
                                        <p:attrNameLst>
                                          <p:attrName>ppt_y</p:attrName>
                                        </p:attrNameLst>
                                      </p:cBhvr>
                                    </p:anim>
                                  </p:childTnLst>
                                </p:cTn>
                              </p:par>
                              <p:par>
                                <p:cTn id="50" presetID="51" presetClass="entr" presetSubtype="0" fill="hold" grpId="0" nodeType="withEffect">
                                  <p:stCondLst>
                                    <p:cond delay="0"/>
                                  </p:stCondLst>
                                  <p:childTnLst>
                                    <p:set>
                                      <p:cBhvr>
                                        <p:cTn id="51" dur="1" fill="hold">
                                          <p:stCondLst>
                                            <p:cond delay="0"/>
                                          </p:stCondLst>
                                        </p:cTn>
                                        <p:tgtEl>
                                          <p:spTgt spid="2">
                                            <p:txEl>
                                              <p:pRg st="4" end="4"/>
                                            </p:txEl>
                                          </p:spTgt>
                                        </p:tgtEl>
                                        <p:attrNameLst>
                                          <p:attrName>style.visibility</p:attrName>
                                        </p:attrNameLst>
                                      </p:cBhvr>
                                      <p:to>
                                        <p:strVal val="visible"/>
                                      </p:to>
                                    </p:set>
                                    <p:animEffect transition="in" filter="fade">
                                      <p:cBhvr>
                                        <p:cTn id="52" dur="770" decel="100000"/>
                                        <p:tgtEl>
                                          <p:spTgt spid="2">
                                            <p:txEl>
                                              <p:pRg st="4" end="4"/>
                                            </p:txEl>
                                          </p:spTgt>
                                        </p:tgtEl>
                                      </p:cBhvr>
                                    </p:animEffect>
                                    <p:animScale>
                                      <p:cBhvr>
                                        <p:cTn id="53" dur="770" decel="100000"/>
                                        <p:tgtEl>
                                          <p:spTgt spid="2">
                                            <p:txEl>
                                              <p:pRg st="4" end="4"/>
                                            </p:txEl>
                                          </p:spTgt>
                                        </p:tgtEl>
                                      </p:cBhvr>
                                      <p:from x="10000" y="10000"/>
                                      <p:to x="200000" y="450000"/>
                                    </p:animScale>
                                    <p:animScale>
                                      <p:cBhvr>
                                        <p:cTn id="54" dur="1230" accel="100000" fill="hold">
                                          <p:stCondLst>
                                            <p:cond delay="770"/>
                                          </p:stCondLst>
                                        </p:cTn>
                                        <p:tgtEl>
                                          <p:spTgt spid="2">
                                            <p:txEl>
                                              <p:pRg st="4" end="4"/>
                                            </p:txEl>
                                          </p:spTgt>
                                        </p:tgtEl>
                                      </p:cBhvr>
                                      <p:from x="200000" y="450000"/>
                                      <p:to x="100000" y="100000"/>
                                    </p:animScale>
                                    <p:set>
                                      <p:cBhvr>
                                        <p:cTn id="55" dur="770" fill="hold"/>
                                        <p:tgtEl>
                                          <p:spTgt spid="2">
                                            <p:txEl>
                                              <p:pRg st="4" end="4"/>
                                            </p:txEl>
                                          </p:spTgt>
                                        </p:tgtEl>
                                        <p:attrNameLst>
                                          <p:attrName>ppt_x</p:attrName>
                                        </p:attrNameLst>
                                      </p:cBhvr>
                                      <p:to>
                                        <p:strVal val="(0.5)"/>
                                      </p:to>
                                    </p:set>
                                    <p:anim from="(0.5)" to="(#ppt_x)" calcmode="lin" valueType="num">
                                      <p:cBhvr>
                                        <p:cTn id="56" dur="1230" accel="100000" fill="hold">
                                          <p:stCondLst>
                                            <p:cond delay="770"/>
                                          </p:stCondLst>
                                        </p:cTn>
                                        <p:tgtEl>
                                          <p:spTgt spid="2">
                                            <p:txEl>
                                              <p:pRg st="4" end="4"/>
                                            </p:txEl>
                                          </p:spTgt>
                                        </p:tgtEl>
                                        <p:attrNameLst>
                                          <p:attrName>ppt_x</p:attrName>
                                        </p:attrNameLst>
                                      </p:cBhvr>
                                    </p:anim>
                                    <p:set>
                                      <p:cBhvr>
                                        <p:cTn id="57" dur="770" fill="hold"/>
                                        <p:tgtEl>
                                          <p:spTgt spid="2">
                                            <p:txEl>
                                              <p:pRg st="4" end="4"/>
                                            </p:txEl>
                                          </p:spTgt>
                                        </p:tgtEl>
                                        <p:attrNameLst>
                                          <p:attrName>ppt_y</p:attrName>
                                        </p:attrNameLst>
                                      </p:cBhvr>
                                      <p:to>
                                        <p:strVal val="(#ppt_y+0.4)"/>
                                      </p:to>
                                    </p:set>
                                    <p:anim from="(#ppt_y+0.4)" to="(#ppt_y)" calcmode="lin" valueType="num">
                                      <p:cBhvr>
                                        <p:cTn id="58" dur="1230" accel="100000" fill="hold">
                                          <p:stCondLst>
                                            <p:cond delay="770"/>
                                          </p:stCondLst>
                                        </p:cTn>
                                        <p:tgtEl>
                                          <p:spTgt spid="2">
                                            <p:txEl>
                                              <p:pRg st="4" end="4"/>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8"/>
            <a:ext cx="8229600" cy="4900000"/>
          </a:xfrm>
        </p:spPr>
        <p:style>
          <a:lnRef idx="1">
            <a:schemeClr val="accent4"/>
          </a:lnRef>
          <a:fillRef idx="2">
            <a:schemeClr val="accent4"/>
          </a:fillRef>
          <a:effectRef idx="1">
            <a:schemeClr val="accent4"/>
          </a:effectRef>
          <a:fontRef idx="minor">
            <a:schemeClr val="dk1"/>
          </a:fontRef>
        </p:style>
        <p:txBody>
          <a:bodyPr>
            <a:noAutofit/>
          </a:bodyPr>
          <a:lstStyle/>
          <a:p>
            <a:r>
              <a:rPr lang="ar-IQ" sz="4000" b="1" dirty="0" smtClean="0">
                <a:solidFill>
                  <a:srgbClr val="7030A0"/>
                </a:solidFill>
                <a:latin typeface="Monotype Koufi" pitchFamily="2" charset="-78"/>
                <a:ea typeface="Monotype Koufi" pitchFamily="2" charset="-78"/>
                <a:cs typeface="Monotype Koufi" pitchFamily="2" charset="-78"/>
              </a:rPr>
              <a:t>1- بناء هرم القلق:</a:t>
            </a:r>
            <a:r>
              <a:rPr lang="ar-IQ" sz="2800" dirty="0" smtClean="0">
                <a:solidFill>
                  <a:srgbClr val="7030A0"/>
                </a:solidFill>
                <a:latin typeface="Monotype Koufi" pitchFamily="2" charset="-78"/>
                <a:ea typeface="Monotype Koufi" pitchFamily="2" charset="-78"/>
                <a:cs typeface="Monotype Koufi" pitchFamily="2" charset="-78"/>
              </a:rPr>
              <a:t> </a:t>
            </a:r>
            <a:r>
              <a:rPr lang="ar-IQ" sz="2800" dirty="0" smtClean="0">
                <a:latin typeface="Monotype Koufi" pitchFamily="2" charset="-78"/>
                <a:ea typeface="Monotype Koufi" pitchFamily="2" charset="-78"/>
                <a:cs typeface="Monotype Koufi" pitchFamily="2" charset="-78"/>
              </a:rPr>
              <a:t> </a:t>
            </a:r>
          </a:p>
          <a:p>
            <a:r>
              <a:rPr lang="ar-IQ" sz="2800" dirty="0" smtClean="0">
                <a:latin typeface="Monotype Koufi" pitchFamily="2" charset="-78"/>
                <a:ea typeface="Monotype Koufi" pitchFamily="2" charset="-78"/>
                <a:cs typeface="Monotype Koufi" pitchFamily="2" charset="-78"/>
              </a:rPr>
              <a:t>و هو عبارة عن المواقف أو المشاهد التي تبعث على القلق لدى المسترشد </a:t>
            </a:r>
            <a:r>
              <a:rPr lang="ar-IQ" sz="2800" dirty="0" err="1" smtClean="0">
                <a:latin typeface="Monotype Koufi" pitchFamily="2" charset="-78"/>
                <a:ea typeface="Monotype Koufi" pitchFamily="2" charset="-78"/>
                <a:cs typeface="Monotype Koufi" pitchFamily="2" charset="-78"/>
              </a:rPr>
              <a:t>و</a:t>
            </a:r>
            <a:r>
              <a:rPr lang="ar-IQ" sz="2800" dirty="0" smtClean="0">
                <a:latin typeface="Monotype Koufi" pitchFamily="2" charset="-78"/>
                <a:ea typeface="Monotype Koufi" pitchFamily="2" charset="-78"/>
                <a:cs typeface="Monotype Koufi" pitchFamily="2" charset="-78"/>
              </a:rPr>
              <a:t> الذي سيقوم بتخيلها </a:t>
            </a:r>
            <a:r>
              <a:rPr lang="ar-IQ" sz="2800" dirty="0" err="1" smtClean="0">
                <a:latin typeface="Monotype Koufi" pitchFamily="2" charset="-78"/>
                <a:ea typeface="Monotype Koufi" pitchFamily="2" charset="-78"/>
                <a:cs typeface="Monotype Koufi" pitchFamily="2" charset="-78"/>
              </a:rPr>
              <a:t>و</a:t>
            </a:r>
            <a:r>
              <a:rPr lang="ar-IQ" sz="2800" dirty="0" smtClean="0">
                <a:latin typeface="Monotype Koufi" pitchFamily="2" charset="-78"/>
                <a:ea typeface="Monotype Koufi" pitchFamily="2" charset="-78"/>
                <a:cs typeface="Monotype Koufi" pitchFamily="2" charset="-78"/>
              </a:rPr>
              <a:t> هو في حالة من الاسترخاء التام.</a:t>
            </a:r>
            <a:endParaRPr lang="en-US" sz="2800" dirty="0" smtClean="0">
              <a:ea typeface="Monotype Koufi" pitchFamily="2" charset="-78"/>
              <a:cs typeface="Monotype Koufi" pitchFamily="2" charset="-78"/>
            </a:endParaRPr>
          </a:p>
          <a:p>
            <a:r>
              <a:rPr lang="ar-IQ" sz="2800" dirty="0" smtClean="0">
                <a:latin typeface="Monotype Koufi" pitchFamily="2" charset="-78"/>
                <a:ea typeface="Monotype Koufi" pitchFamily="2" charset="-78"/>
                <a:cs typeface="Monotype Koufi" pitchFamily="2" charset="-78"/>
              </a:rPr>
              <a:t>كما أن مسؤولية إعداد هرم القلق تقع على عاتق المسترشد فهو الذي يعاني من القلق أو الخوف </a:t>
            </a:r>
            <a:r>
              <a:rPr lang="ar-IQ" sz="2800" dirty="0" err="1" smtClean="0">
                <a:latin typeface="Monotype Koufi" pitchFamily="2" charset="-78"/>
                <a:ea typeface="Monotype Koufi" pitchFamily="2" charset="-78"/>
                <a:cs typeface="Monotype Koufi" pitchFamily="2" charset="-78"/>
              </a:rPr>
              <a:t>و</a:t>
            </a:r>
            <a:r>
              <a:rPr lang="ar-IQ" sz="2800" dirty="0" smtClean="0">
                <a:latin typeface="Monotype Koufi" pitchFamily="2" charset="-78"/>
                <a:ea typeface="Monotype Koufi" pitchFamily="2" charset="-78"/>
                <a:cs typeface="Monotype Koufi" pitchFamily="2" charset="-78"/>
              </a:rPr>
              <a:t> لكن المعالج أو المرشد يساعده في تحديدها، </a:t>
            </a:r>
            <a:r>
              <a:rPr lang="ar-IQ" sz="2800" dirty="0" err="1" smtClean="0">
                <a:latin typeface="Monotype Koufi" pitchFamily="2" charset="-78"/>
                <a:ea typeface="Monotype Koufi" pitchFamily="2" charset="-78"/>
                <a:cs typeface="Monotype Koufi" pitchFamily="2" charset="-78"/>
              </a:rPr>
              <a:t>و</a:t>
            </a:r>
            <a:r>
              <a:rPr lang="ar-IQ" sz="2800" dirty="0" smtClean="0">
                <a:latin typeface="Monotype Koufi" pitchFamily="2" charset="-78"/>
                <a:ea typeface="Monotype Koufi" pitchFamily="2" charset="-78"/>
                <a:cs typeface="Monotype Koufi" pitchFamily="2" charset="-78"/>
              </a:rPr>
              <a:t> بعد ذلك يتم ترتيب المواقف بالتسلسل بدءاً بأقلها </a:t>
            </a:r>
            <a:r>
              <a:rPr lang="ar-IQ" sz="2800" dirty="0" err="1" smtClean="0">
                <a:latin typeface="Monotype Koufi" pitchFamily="2" charset="-78"/>
                <a:ea typeface="Monotype Koufi" pitchFamily="2" charset="-78"/>
                <a:cs typeface="Monotype Koufi" pitchFamily="2" charset="-78"/>
              </a:rPr>
              <a:t>و</a:t>
            </a:r>
            <a:r>
              <a:rPr lang="ar-IQ" sz="2800" dirty="0" smtClean="0">
                <a:latin typeface="Monotype Koufi" pitchFamily="2" charset="-78"/>
                <a:ea typeface="Monotype Koufi" pitchFamily="2" charset="-78"/>
                <a:cs typeface="Monotype Koufi" pitchFamily="2" charset="-78"/>
              </a:rPr>
              <a:t> انتهاء بأشدها إثارة.</a:t>
            </a:r>
            <a:endParaRPr lang="en-US" sz="2800" dirty="0" smtClean="0">
              <a:ea typeface="Monotype Koufi" pitchFamily="2" charset="-78"/>
              <a:cs typeface="Monotype Koufi" pitchFamily="2" charset="-78"/>
            </a:endParaRPr>
          </a:p>
          <a:p>
            <a:r>
              <a:rPr lang="ar-IQ" sz="2800" dirty="0" smtClean="0">
                <a:latin typeface="Monotype Koufi" pitchFamily="2" charset="-78"/>
                <a:ea typeface="Monotype Koufi" pitchFamily="2" charset="-78"/>
                <a:cs typeface="Monotype Koufi" pitchFamily="2" charset="-78"/>
              </a:rPr>
              <a:t>و قد يكلف المعالج أو المرشد المسترشد بوضع هرم القلق بنفسه كواجب ملتزماً بالخطوات التالية:</a:t>
            </a:r>
            <a:endParaRPr lang="en-US" sz="2800" dirty="0" smtClean="0">
              <a:ea typeface="Monotype Koufi" pitchFamily="2" charset="-78"/>
              <a:cs typeface="Monotype Koufi" pitchFamily="2" charset="-78"/>
            </a:endParaRPr>
          </a:p>
          <a:p>
            <a:endParaRPr lang="ar-IQ" sz="2800" dirty="0">
              <a:latin typeface="Monotype Koufi" pitchFamily="2" charset="-78"/>
              <a:ea typeface="Monotype Koufi" pitchFamily="2" charset="-78"/>
              <a:cs typeface="Monotype Koufi" pitchFamily="2" charset="-78"/>
            </a:endParaRPr>
          </a:p>
        </p:txBody>
      </p:sp>
      <p:sp>
        <p:nvSpPr>
          <p:cNvPr id="3" name="عنوان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ar-IQ" dirty="0" smtClean="0"/>
              <a:t>مراحل تقليل الحساسية التقليدي:</a:t>
            </a:r>
            <a:r>
              <a:rPr lang="en-US" dirty="0" smtClean="0"/>
              <a:t/>
            </a:r>
            <a:br>
              <a:rPr lang="en-US" dirty="0" smtClean="0"/>
            </a:br>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2">
                                            <p:bg/>
                                          </p:spTgt>
                                        </p:tgtEl>
                                        <p:attrNameLst>
                                          <p:attrName>style.visibility</p:attrName>
                                        </p:attrNameLst>
                                      </p:cBhvr>
                                      <p:to>
                                        <p:strVal val="visible"/>
                                      </p:to>
                                    </p:set>
                                    <p:animEffect transition="in" filter="diamond(in)">
                                      <p:cBhvr>
                                        <p:cTn id="10" dur="2000"/>
                                        <p:tgtEl>
                                          <p:spTgt spid="2">
                                            <p:bg/>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diamond(in)">
                                      <p:cBhvr>
                                        <p:cTn id="15" dur="2000"/>
                                        <p:tgtEl>
                                          <p:spTgt spid="2">
                                            <p:txEl>
                                              <p:pRg st="0" end="0"/>
                                            </p:txEl>
                                          </p:spTgt>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diamond(in)">
                                      <p:cBhvr>
                                        <p:cTn id="18" dur="2000"/>
                                        <p:tgtEl>
                                          <p:spTgt spid="2">
                                            <p:txEl>
                                              <p:pRg st="1" end="1"/>
                                            </p:txEl>
                                          </p:spTgt>
                                        </p:tgtEl>
                                      </p:cBhvr>
                                    </p:animEffect>
                                  </p:childTnLst>
                                </p:cTn>
                              </p:par>
                              <p:par>
                                <p:cTn id="19" presetID="8" presetClass="entr" presetSubtype="16" fill="hold" grpId="0"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diamond(in)">
                                      <p:cBhvr>
                                        <p:cTn id="21" dur="2000"/>
                                        <p:tgtEl>
                                          <p:spTgt spid="2">
                                            <p:txEl>
                                              <p:pRg st="2" end="2"/>
                                            </p:txEl>
                                          </p:spTgt>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diamond(in)">
                                      <p:cBhvr>
                                        <p:cTn id="24"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764705"/>
            <a:ext cx="8229600" cy="5040560"/>
          </a:xfrm>
        </p:spPr>
        <p:style>
          <a:lnRef idx="1">
            <a:schemeClr val="dk1"/>
          </a:lnRef>
          <a:fillRef idx="2">
            <a:schemeClr val="dk1"/>
          </a:fillRef>
          <a:effectRef idx="1">
            <a:schemeClr val="dk1"/>
          </a:effectRef>
          <a:fontRef idx="minor">
            <a:schemeClr val="dk1"/>
          </a:fontRef>
        </p:style>
        <p:txBody>
          <a:bodyPr>
            <a:normAutofit fontScale="92500" lnSpcReduction="10000"/>
          </a:bodyPr>
          <a:lstStyle/>
          <a:p>
            <a:r>
              <a:rPr lang="ar-IQ" sz="2400" dirty="0" smtClean="0">
                <a:latin typeface="Monotype Koufi" pitchFamily="2" charset="-78"/>
                <a:ea typeface="Monotype Koufi" pitchFamily="2" charset="-78"/>
                <a:cs typeface="Monotype Koufi" pitchFamily="2" charset="-78"/>
              </a:rPr>
              <a:t>1</a:t>
            </a:r>
            <a:r>
              <a:rPr lang="ar-IQ" sz="3200" dirty="0" smtClean="0">
                <a:latin typeface="Monotype Koufi" pitchFamily="2" charset="-78"/>
                <a:ea typeface="Monotype Koufi" pitchFamily="2" charset="-78"/>
                <a:cs typeface="Monotype Koufi" pitchFamily="2" charset="-78"/>
              </a:rPr>
              <a:t>- إحضار مجموعة من البطاقات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الكتابة على كل بطاقة منها مواقف تثير القلق عند الفرد.</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2- إعطاء درجات تتراوح من( 0 إلى 100) لكل بطاقة من البطاقات بحيث تشير (100) إلى موقف يثير أقصى درجات القلق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علامة صفر تشير أن الموقف لا يثير أي مشاعر خوف أو قلق.</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3- ترتيب البطاقات بشكل تصاعدي من أقلها إثارة إلى أكثرها إثارة.</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4- التأكد من أن الفروق بين الفقرات بسيطة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لا تزيد عن (5) درجات.</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5- إعطاء أرقام متسلسلة للبطاقات.</a:t>
            </a:r>
            <a:endParaRPr lang="en-US" sz="3200" dirty="0" smtClean="0">
              <a:ea typeface="Monotype Koufi" pitchFamily="2" charset="-78"/>
              <a:cs typeface="Monotype Koufi" pitchFamily="2" charset="-78"/>
            </a:endParaRPr>
          </a:p>
          <a:p>
            <a:endParaRPr lang="ar-IQ" sz="3200" dirty="0">
              <a:latin typeface="Monotype Koufi" pitchFamily="2" charset="-78"/>
              <a:ea typeface="Monotype Koufi" pitchFamily="2" charset="-78"/>
              <a:cs typeface="Monotype Koufi"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box(in)">
                                      <p:cBhvr>
                                        <p:cTn id="7" dur="2000"/>
                                        <p:tgtEl>
                                          <p:spTgt spid="2">
                                            <p:bg/>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box(in)">
                                      <p:cBhvr>
                                        <p:cTn id="10" dur="2000"/>
                                        <p:tgtEl>
                                          <p:spTgt spid="2">
                                            <p:txEl>
                                              <p:pRg st="0" end="0"/>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box(in)">
                                      <p:cBhvr>
                                        <p:cTn id="13" dur="2000"/>
                                        <p:tgtEl>
                                          <p:spTgt spid="2">
                                            <p:txEl>
                                              <p:pRg st="1" end="1"/>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box(in)">
                                      <p:cBhvr>
                                        <p:cTn id="16" dur="2000"/>
                                        <p:tgtEl>
                                          <p:spTgt spid="2">
                                            <p:txEl>
                                              <p:pRg st="2" end="2"/>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box(in)">
                                      <p:cBhvr>
                                        <p:cTn id="19" dur="2000"/>
                                        <p:tgtEl>
                                          <p:spTgt spid="2">
                                            <p:txEl>
                                              <p:pRg st="3" end="3"/>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ox(in)">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04664"/>
            <a:ext cx="8229600" cy="6264696"/>
          </a:xfrm>
        </p:spPr>
        <p:style>
          <a:lnRef idx="1">
            <a:schemeClr val="accent1"/>
          </a:lnRef>
          <a:fillRef idx="2">
            <a:schemeClr val="accent1"/>
          </a:fillRef>
          <a:effectRef idx="1">
            <a:schemeClr val="accent1"/>
          </a:effectRef>
          <a:fontRef idx="minor">
            <a:schemeClr val="dk1"/>
          </a:fontRef>
        </p:style>
        <p:txBody>
          <a:bodyPr>
            <a:normAutofit fontScale="92500"/>
          </a:bodyPr>
          <a:lstStyle/>
          <a:p>
            <a:r>
              <a:rPr lang="ar-IQ" sz="3200" dirty="0" smtClean="0">
                <a:latin typeface="Monotype Koufi" pitchFamily="2" charset="-78"/>
                <a:ea typeface="Monotype Koufi" pitchFamily="2" charset="-78"/>
                <a:cs typeface="Monotype Koufi" pitchFamily="2" charset="-78"/>
              </a:rPr>
              <a:t>و أعرض هنا مثال على هرم القلق الذي وضعه </a:t>
            </a:r>
            <a:r>
              <a:rPr lang="ar-IQ" sz="3200" dirty="0" err="1" smtClean="0">
                <a:latin typeface="Monotype Koufi" pitchFamily="2" charset="-78"/>
                <a:ea typeface="Monotype Koufi" pitchFamily="2" charset="-78"/>
                <a:cs typeface="Monotype Koufi" pitchFamily="2" charset="-78"/>
              </a:rPr>
              <a:t>وولبي</a:t>
            </a:r>
            <a:r>
              <a:rPr lang="ar-IQ" sz="3200" dirty="0" smtClean="0">
                <a:latin typeface="Monotype Koufi" pitchFamily="2" charset="-78"/>
                <a:ea typeface="Monotype Koufi" pitchFamily="2" charset="-78"/>
                <a:cs typeface="Monotype Koufi" pitchFamily="2" charset="-78"/>
              </a:rPr>
              <a:t> لطالبة جامعية كانت تعاني من قلق شديد من الامتحانات.</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1- أربعة أيام قبل الامتحان.</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2- ثلاثة أيام قبل الامتحان.</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3- يومان قبل الامتحان.</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4- يوم واحد قبل الامتحان.</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5- ليلة الامتحان.</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6- الطالبة في طريقها للجامعة يوم الامتحان.</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7- الطالبة تقف أمام باب قاعة الامتحان.</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8-الطالبة بانتظار توزيع أوراق الامتحان.</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9- ورقة الامتحان بين يدي الطالبة.</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10- أثناء الإجابة عن أسئلة الامتحان.</a:t>
            </a:r>
            <a:endParaRPr lang="en-US" sz="3200" dirty="0" smtClean="0">
              <a:ea typeface="Monotype Koufi" pitchFamily="2" charset="-78"/>
              <a:cs typeface="Monotype Koufi" pitchFamily="2" charset="-78"/>
            </a:endParaRPr>
          </a:p>
          <a:p>
            <a:pPr>
              <a:buNone/>
            </a:pPr>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2000" fill="hold"/>
                                        <p:tgtEl>
                                          <p:spTgt spid="2">
                                            <p:bg/>
                                          </p:spTgt>
                                        </p:tgtEl>
                                        <p:attrNameLst>
                                          <p:attrName>ppt_x</p:attrName>
                                        </p:attrNameLst>
                                      </p:cBhvr>
                                      <p:tavLst>
                                        <p:tav tm="0">
                                          <p:val>
                                            <p:strVal val="#ppt_x"/>
                                          </p:val>
                                        </p:tav>
                                        <p:tav tm="100000">
                                          <p:val>
                                            <p:strVal val="#ppt_x"/>
                                          </p:val>
                                        </p:tav>
                                      </p:tavLst>
                                    </p:anim>
                                    <p:anim calcmode="lin" valueType="num">
                                      <p:cBhvr additive="base">
                                        <p:cTn id="8" dur="2000" fill="hold"/>
                                        <p:tgtEl>
                                          <p:spTgt spid="2">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2">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additive="base">
                                        <p:cTn id="15"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2">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2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2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2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2">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2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2">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2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2">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2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2">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 calcmode="lin" valueType="num">
                                      <p:cBhvr additive="base">
                                        <p:cTn id="47" dur="20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2">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
                                            <p:txEl>
                                              <p:pRg st="10" end="10"/>
                                            </p:txEl>
                                          </p:spTgt>
                                        </p:tgtEl>
                                        <p:attrNameLst>
                                          <p:attrName>style.visibility</p:attrName>
                                        </p:attrNameLst>
                                      </p:cBhvr>
                                      <p:to>
                                        <p:strVal val="visible"/>
                                      </p:to>
                                    </p:set>
                                    <p:anim calcmode="lin" valueType="num">
                                      <p:cBhvr additive="base">
                                        <p:cTn id="51" dur="20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2" dur="20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60648"/>
            <a:ext cx="8229600" cy="5746643"/>
          </a:xfrm>
          <a:solidFill>
            <a:schemeClr val="accent1">
              <a:lumMod val="20000"/>
              <a:lumOff val="80000"/>
            </a:schemeClr>
          </a:solidFill>
        </p:spPr>
        <p:txBody>
          <a:bodyPr>
            <a:normAutofit fontScale="85000" lnSpcReduction="20000"/>
          </a:bodyPr>
          <a:lstStyle/>
          <a:p>
            <a:r>
              <a:rPr lang="ar-IQ" sz="4300" b="1" dirty="0" smtClean="0">
                <a:solidFill>
                  <a:srgbClr val="7030A0"/>
                </a:solidFill>
                <a:latin typeface="Monotype Koufi" pitchFamily="2" charset="-78"/>
                <a:ea typeface="Monotype Koufi" pitchFamily="2" charset="-78"/>
                <a:cs typeface="Monotype Koufi" pitchFamily="2" charset="-78"/>
              </a:rPr>
              <a:t>2- الاسترخاء العضلي:</a:t>
            </a:r>
            <a:endParaRPr lang="en-US" sz="4300" dirty="0" smtClean="0">
              <a:solidFill>
                <a:srgbClr val="7030A0"/>
              </a:solidFill>
              <a:ea typeface="Monotype Koufi" pitchFamily="2" charset="-78"/>
              <a:cs typeface="Monotype Koufi" pitchFamily="2" charset="-78"/>
            </a:endParaRPr>
          </a:p>
          <a:p>
            <a:pPr algn="just"/>
            <a:r>
              <a:rPr lang="ar-IQ" sz="3200" dirty="0" smtClean="0">
                <a:latin typeface="Monotype Koufi" pitchFamily="2" charset="-78"/>
                <a:ea typeface="Monotype Koufi" pitchFamily="2" charset="-78"/>
                <a:cs typeface="Monotype Koufi" pitchFamily="2" charset="-78"/>
              </a:rPr>
              <a:t>يستخدم أسلوب الاسترخاء عادة إما كأسلوب علاجي مستقل أو مصاحب للعلاج بطريقة الكف بالنقيض، وذلك عندما يحتاج إلى خلق استجابة مضادة للقلق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التوتر.</a:t>
            </a:r>
            <a:endParaRPr lang="en-US" sz="3200" dirty="0" smtClean="0">
              <a:ea typeface="Monotype Koufi" pitchFamily="2" charset="-78"/>
              <a:cs typeface="Monotype Koufi" pitchFamily="2" charset="-78"/>
            </a:endParaRPr>
          </a:p>
          <a:p>
            <a:pPr algn="just"/>
            <a:r>
              <a:rPr lang="ar-IQ" sz="3200" dirty="0" smtClean="0">
                <a:latin typeface="Monotype Koufi" pitchFamily="2" charset="-78"/>
                <a:ea typeface="Monotype Koufi" pitchFamily="2" charset="-78"/>
                <a:cs typeface="Monotype Koufi" pitchFamily="2" charset="-78"/>
              </a:rPr>
              <a:t>و يقترح مارتن ويبر 1982 أن يتم التدريب على الاسترخاء في مكان هادئ لا مشتتات فيه ومعتم نوعاً ما،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قبل البدء بإعطاء التعليمات للمسترشد، يطلب منه الاستلقاء في سرير أو مقعد </a:t>
            </a:r>
            <a:r>
              <a:rPr lang="ar-IQ" sz="3200" dirty="0" smtClean="0">
                <a:latin typeface="Monotype Koufi" pitchFamily="2" charset="-78"/>
                <a:ea typeface="Monotype Koufi" pitchFamily="2" charset="-78"/>
                <a:cs typeface="Monotype Koufi" pitchFamily="2" charset="-78"/>
              </a:rPr>
              <a:t>مريح،</a:t>
            </a:r>
            <a:r>
              <a:rPr lang="ar-IQ" sz="3200" dirty="0" smtClean="0">
                <a:ea typeface="Monotype Koufi" pitchFamily="2" charset="-78"/>
                <a:cs typeface="Monotype Koufi" pitchFamily="2" charset="-78"/>
              </a:rPr>
              <a:t> </a:t>
            </a:r>
          </a:p>
          <a:p>
            <a:r>
              <a:rPr lang="ar-IQ" sz="3200" dirty="0" smtClean="0">
                <a:latin typeface="Monotype Koufi" pitchFamily="2" charset="-78"/>
                <a:ea typeface="Monotype Koufi" pitchFamily="2" charset="-78"/>
                <a:cs typeface="Monotype Koufi" pitchFamily="2" charset="-78"/>
              </a:rPr>
              <a:t>ويبدأ </a:t>
            </a:r>
            <a:r>
              <a:rPr lang="ar-IQ" sz="3200" dirty="0" smtClean="0">
                <a:latin typeface="Monotype Koufi" pitchFamily="2" charset="-78"/>
                <a:ea typeface="Monotype Koufi" pitchFamily="2" charset="-78"/>
                <a:cs typeface="Monotype Koufi" pitchFamily="2" charset="-78"/>
              </a:rPr>
              <a:t>المعالج أو المرشد </a:t>
            </a:r>
            <a:r>
              <a:rPr lang="ar-IQ" sz="3200" dirty="0" smtClean="0">
                <a:latin typeface="Monotype Koufi" pitchFamily="2" charset="-78"/>
                <a:ea typeface="Monotype Koufi" pitchFamily="2" charset="-78"/>
                <a:cs typeface="Monotype Koufi" pitchFamily="2" charset="-78"/>
              </a:rPr>
              <a:t>بالقول:(</a:t>
            </a:r>
            <a:r>
              <a:rPr lang="ar-IQ" sz="3200" dirty="0" smtClean="0">
                <a:latin typeface="Monotype Koufi" pitchFamily="2" charset="-78"/>
                <a:ea typeface="Monotype Koufi" pitchFamily="2" charset="-78"/>
                <a:cs typeface="Monotype Koufi" pitchFamily="2" charset="-78"/>
              </a:rPr>
              <a:t>سوف أقوم بتدريبك على كيفية الاسترخاء، وسوف أطلب منك أثناء التدريب أن تقوم بشد العضلات في جسمك ثم إرخائها، وهكذا في بقية عضلات الجسم، هل تتابعني ؟ ثم يبدأ المعالج أو المرشد بعد ذلك في خطوات الاسترخاء خطوة خطوة، ومن المفضل أن يتم توجيه تعليمات الاسترخاء بصوت </a:t>
            </a:r>
            <a:r>
              <a:rPr lang="ar-IQ" sz="3200" dirty="0" err="1" smtClean="0">
                <a:latin typeface="Monotype Koufi" pitchFamily="2" charset="-78"/>
                <a:ea typeface="Monotype Koufi" pitchFamily="2" charset="-78"/>
                <a:cs typeface="Monotype Koufi" pitchFamily="2" charset="-78"/>
              </a:rPr>
              <a:t>هاديء</a:t>
            </a:r>
            <a:r>
              <a:rPr lang="ar-IQ" sz="3200" dirty="0" smtClean="0">
                <a:latin typeface="Monotype Koufi" pitchFamily="2" charset="-78"/>
                <a:ea typeface="Monotype Koufi" pitchFamily="2" charset="-78"/>
                <a:cs typeface="Monotype Koufi" pitchFamily="2" charset="-78"/>
              </a:rPr>
              <a:t> ومريح، وتستغرق كل خطوة حوالي عشر ثوان يتخللها فترة راحة بين 10 إلى 15 ثانية بين كل خطوة والخطوة التي تليها، </a:t>
            </a:r>
            <a:r>
              <a:rPr lang="ar-IQ" sz="3200" dirty="0" err="1" smtClean="0">
                <a:latin typeface="Monotype Koufi" pitchFamily="2" charset="-78"/>
                <a:ea typeface="Monotype Koufi" pitchFamily="2" charset="-78"/>
                <a:cs typeface="Monotype Koufi" pitchFamily="2" charset="-78"/>
              </a:rPr>
              <a:t>ويتسغرق</a:t>
            </a:r>
            <a:r>
              <a:rPr lang="ar-IQ" sz="3200" dirty="0" smtClean="0">
                <a:latin typeface="Monotype Koufi" pitchFamily="2" charset="-78"/>
                <a:ea typeface="Monotype Koufi" pitchFamily="2" charset="-78"/>
                <a:cs typeface="Monotype Koufi" pitchFamily="2" charset="-78"/>
              </a:rPr>
              <a:t> التدريب كله حوالي نصف ساعة.</a:t>
            </a:r>
            <a:endParaRPr lang="en-US" sz="3200" dirty="0" smtClean="0">
              <a:ea typeface="Monotype Koufi" pitchFamily="2" charset="-78"/>
              <a:cs typeface="Monotype Koufi" pitchFamily="2" charset="-78"/>
            </a:endParaRPr>
          </a:p>
          <a:p>
            <a:pPr algn="just"/>
            <a:endParaRPr lang="en-US" sz="3200" dirty="0" smtClean="0">
              <a:ea typeface="Monotype Koufi" pitchFamily="2" charset="-78"/>
              <a:cs typeface="Monotype Koufi" pitchFamily="2" charset="-78"/>
            </a:endParaRPr>
          </a:p>
          <a:p>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box(in)">
                                      <p:cBhvr>
                                        <p:cTn id="7" dur="2000"/>
                                        <p:tgtEl>
                                          <p:spTgt spid="2">
                                            <p:bg/>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box(in)">
                                      <p:cBhvr>
                                        <p:cTn id="10" dur="2000"/>
                                        <p:tgtEl>
                                          <p:spTgt spid="2">
                                            <p:txEl>
                                              <p:pRg st="0" end="0"/>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box(in)">
                                      <p:cBhvr>
                                        <p:cTn id="13" dur="2000"/>
                                        <p:tgtEl>
                                          <p:spTgt spid="2">
                                            <p:txEl>
                                              <p:pRg st="1" end="1"/>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box(in)">
                                      <p:cBhvr>
                                        <p:cTn id="16" dur="2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box(in)">
                                      <p:cBhvr>
                                        <p:cTn id="21"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700808"/>
            <a:ext cx="8229600" cy="4306483"/>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lgn="just"/>
            <a:r>
              <a:rPr lang="ar-IQ" sz="5400" b="1" dirty="0" smtClean="0">
                <a:solidFill>
                  <a:srgbClr val="0070C0"/>
                </a:solidFill>
                <a:latin typeface="Arabic Transparent" charset="0"/>
                <a:cs typeface="Arial" pitchFamily="34" charset="0"/>
              </a:rPr>
              <a:t>ليس من السهل وصف السلوك انه سوي أو غير سوي لأنها مسألة نسبية تخضع للزمان والمكان، فالسلوك السوي هو السلوك هو السلوك المعبر عن تكيف مناسب ، ويكون فيه التفاعل بين الفرد ومحيطه تفاعلا مثمراً.</a:t>
            </a:r>
            <a:endParaRPr lang="en-US" sz="5400" b="1" dirty="0" smtClean="0">
              <a:solidFill>
                <a:schemeClr val="tx1"/>
              </a:solidFill>
              <a:latin typeface="Simplified Arabic" pitchFamily="18" charset="-78"/>
              <a:cs typeface="Simplified Arabic" pitchFamily="18" charset="-78"/>
            </a:endParaRPr>
          </a:p>
          <a:p>
            <a:pPr marL="0" lvl="0" indent="0" algn="just" fontAlgn="base">
              <a:spcBef>
                <a:spcPct val="0"/>
              </a:spcBef>
              <a:spcAft>
                <a:spcPct val="0"/>
              </a:spcAft>
              <a:buClrTx/>
              <a:buSzTx/>
              <a:buNone/>
            </a:pPr>
            <a:endParaRPr lang="ar-IQ" sz="5400" b="1" dirty="0" smtClean="0">
              <a:solidFill>
                <a:schemeClr val="tx1"/>
              </a:solidFill>
              <a:latin typeface="Simplified Arabic" pitchFamily="18" charset="-78"/>
              <a:ea typeface="Times New Roman" pitchFamily="18" charset="0"/>
              <a:cs typeface="Simplified Arabic" pitchFamily="18" charset="-78"/>
            </a:endParaRPr>
          </a:p>
          <a:p>
            <a:pPr algn="just"/>
            <a:r>
              <a:rPr lang="ar-IQ" sz="5400" b="1" dirty="0" smtClean="0">
                <a:solidFill>
                  <a:schemeClr val="tx1"/>
                </a:solidFill>
                <a:latin typeface="Simplified Arabic" pitchFamily="18" charset="-78"/>
                <a:cs typeface="Simplified Arabic" pitchFamily="18" charset="-78"/>
              </a:rPr>
              <a:t>وتذكر ليندا </a:t>
            </a:r>
            <a:r>
              <a:rPr lang="ar-IQ" sz="5400" b="1" dirty="0" err="1" smtClean="0">
                <a:solidFill>
                  <a:schemeClr val="tx1"/>
                </a:solidFill>
                <a:latin typeface="Simplified Arabic" pitchFamily="18" charset="-78"/>
                <a:cs typeface="Simplified Arabic" pitchFamily="18" charset="-78"/>
              </a:rPr>
              <a:t>دافيدوف</a:t>
            </a:r>
            <a:r>
              <a:rPr lang="ar-IQ" sz="5400" b="1" dirty="0" smtClean="0">
                <a:solidFill>
                  <a:schemeClr val="tx1"/>
                </a:solidFill>
                <a:latin typeface="Simplified Arabic" pitchFamily="18" charset="-78"/>
                <a:cs typeface="Simplified Arabic" pitchFamily="18" charset="-78"/>
              </a:rPr>
              <a:t> (1992) عدد من </a:t>
            </a:r>
            <a:r>
              <a:rPr lang="ar-IQ" sz="5400" b="1" dirty="0" err="1" smtClean="0">
                <a:solidFill>
                  <a:schemeClr val="tx1"/>
                </a:solidFill>
                <a:latin typeface="Simplified Arabic" pitchFamily="18" charset="-78"/>
                <a:cs typeface="Simplified Arabic" pitchFamily="18" charset="-78"/>
              </a:rPr>
              <a:t>المحكات</a:t>
            </a:r>
            <a:r>
              <a:rPr lang="ar-IQ" sz="5400" b="1" dirty="0" smtClean="0">
                <a:solidFill>
                  <a:schemeClr val="tx1"/>
                </a:solidFill>
                <a:latin typeface="Simplified Arabic" pitchFamily="18" charset="-78"/>
                <a:cs typeface="Simplified Arabic" pitchFamily="18" charset="-78"/>
              </a:rPr>
              <a:t> تحدد السلوك غير السوي:</a:t>
            </a:r>
          </a:p>
          <a:p>
            <a:pPr>
              <a:buNone/>
            </a:pPr>
            <a:endParaRPr lang="ar-IQ" sz="2200" b="1" dirty="0">
              <a:solidFill>
                <a:schemeClr val="tx1"/>
              </a:solidFill>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4800" dirty="0" smtClean="0">
                <a:latin typeface="Monotype Koufi" pitchFamily="2" charset="-78"/>
                <a:ea typeface="Monotype Koufi" pitchFamily="2" charset="-78"/>
                <a:cs typeface="Monotype Koufi" pitchFamily="2" charset="-78"/>
              </a:rPr>
              <a:t>معايير الحكم على السلوك</a:t>
            </a:r>
            <a:endParaRPr lang="ar-IQ" sz="4800" dirty="0">
              <a:latin typeface="Monotype Koufi" pitchFamily="2" charset="-78"/>
              <a:ea typeface="Monotype Koufi" pitchFamily="2" charset="-78"/>
              <a:cs typeface="Monotype Koufi"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600" decel="100000"/>
                                        <p:tgtEl>
                                          <p:spTgt spid="2"/>
                                        </p:tgtEl>
                                      </p:cBhvr>
                                    </p:animEffect>
                                    <p:anim calcmode="lin" valueType="num">
                                      <p:cBhvr>
                                        <p:cTn id="8" dur="1600" decel="100000" fill="hold"/>
                                        <p:tgtEl>
                                          <p:spTgt spid="2"/>
                                        </p:tgtEl>
                                        <p:attrNameLst>
                                          <p:attrName>style.rotation</p:attrName>
                                        </p:attrNameLst>
                                      </p:cBhvr>
                                      <p:tavLst>
                                        <p:tav tm="0">
                                          <p:val>
                                            <p:fltVal val="-90"/>
                                          </p:val>
                                        </p:tav>
                                        <p:tav tm="100000">
                                          <p:val>
                                            <p:fltVal val="0"/>
                                          </p:val>
                                        </p:tav>
                                      </p:tavLst>
                                    </p:anim>
                                    <p:anim calcmode="lin" valueType="num">
                                      <p:cBhvr>
                                        <p:cTn id="9" dur="1600" decel="100000" fill="hold"/>
                                        <p:tgtEl>
                                          <p:spTgt spid="2"/>
                                        </p:tgtEl>
                                        <p:attrNameLst>
                                          <p:attrName>ppt_x</p:attrName>
                                        </p:attrNameLst>
                                      </p:cBhvr>
                                      <p:tavLst>
                                        <p:tav tm="0">
                                          <p:val>
                                            <p:strVal val="#ppt_x+0.4"/>
                                          </p:val>
                                        </p:tav>
                                        <p:tav tm="100000">
                                          <p:val>
                                            <p:strVal val="#ppt_x-0.05"/>
                                          </p:val>
                                        </p:tav>
                                      </p:tavLst>
                                    </p:anim>
                                    <p:anim calcmode="lin" valueType="num">
                                      <p:cBhvr>
                                        <p:cTn id="10" dur="1600" decel="100000" fill="hold"/>
                                        <p:tgtEl>
                                          <p:spTgt spid="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par>
                                <p:cTn id="13" presetID="8" presetClass="entr" presetSubtype="16" fill="hold" grpId="0" nodeType="with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diamond(in)">
                                      <p:cBhvr>
                                        <p:cTn id="15" dur="2000"/>
                                        <p:tgtEl>
                                          <p:spTgt spid="3">
                                            <p:bg/>
                                          </p:spTgt>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diamond(in)">
                                      <p:cBhvr>
                                        <p:cTn id="18" dur="2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diamond(in)">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04664"/>
            <a:ext cx="8229600" cy="6048672"/>
          </a:xfrm>
          <a:blipFill>
            <a:blip r:embed="rId2" cstate="print"/>
            <a:tile tx="0" ty="0" sx="100000" sy="100000" flip="none" algn="tl"/>
          </a:blipFill>
        </p:spPr>
        <p:txBody>
          <a:bodyPr>
            <a:noAutofit/>
          </a:bodyPr>
          <a:lstStyle/>
          <a:p>
            <a:pPr algn="just"/>
            <a:r>
              <a:rPr lang="ar-IQ" sz="4400" dirty="0" smtClean="0">
                <a:latin typeface="Monotype Koufi" pitchFamily="2" charset="-78"/>
                <a:ea typeface="Monotype Koufi" pitchFamily="2" charset="-78"/>
                <a:cs typeface="Monotype Koufi" pitchFamily="2" charset="-78"/>
              </a:rPr>
              <a:t>وفي المعتاد فان التدريب على الاسترخاء يستغرق جلستين أو ثلاث جلسات ويمكن للمرشد أو المعالج أثناء التدريب على الاسترخاء أن يستخدم بعض العبارات المشجعة أو المساعدة مثل " خذ نفسك بشكل طبيعي " " احتفظ بعضلاتك مسترخية " ... لاحظ كيف تحس الآن أن عضلاتك دافئة وثقيلة ومسترخية ...الخ</a:t>
            </a:r>
            <a:r>
              <a:rPr lang="ar-IQ" sz="4400" dirty="0" smtClean="0">
                <a:latin typeface="Monotype Koufi" pitchFamily="2" charset="-78"/>
                <a:ea typeface="Monotype Koufi" pitchFamily="2" charset="-78"/>
                <a:cs typeface="Monotype Koufi" pitchFamily="2" charset="-78"/>
              </a:rPr>
              <a:t>.</a:t>
            </a:r>
            <a:endParaRPr lang="en-US" sz="4400" dirty="0" smtClean="0">
              <a:ea typeface="Monotype Koufi" pitchFamily="2" charset="-78"/>
              <a:cs typeface="Monotype Koufi"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anim calcmode="lin" valueType="num">
                                      <p:cBhvr>
                                        <p:cTn id="8" dur="2000" fill="hold"/>
                                        <p:tgtEl>
                                          <p:spTgt spid="2">
                                            <p:bg/>
                                          </p:spTgt>
                                        </p:tgtEl>
                                        <p:attrNameLst>
                                          <p:attrName>style.rotation</p:attrName>
                                        </p:attrNameLst>
                                      </p:cBhvr>
                                      <p:tavLst>
                                        <p:tav tm="0">
                                          <p:val>
                                            <p:fltVal val="720"/>
                                          </p:val>
                                        </p:tav>
                                        <p:tav tm="100000">
                                          <p:val>
                                            <p:fltVal val="0"/>
                                          </p:val>
                                        </p:tav>
                                      </p:tavLst>
                                    </p:anim>
                                    <p:anim calcmode="lin" valueType="num">
                                      <p:cBhvr>
                                        <p:cTn id="9" dur="2000" fill="hold"/>
                                        <p:tgtEl>
                                          <p:spTgt spid="2">
                                            <p:bg/>
                                          </p:spTgt>
                                        </p:tgtEl>
                                        <p:attrNameLst>
                                          <p:attrName>ppt_h</p:attrName>
                                        </p:attrNameLst>
                                      </p:cBhvr>
                                      <p:tavLst>
                                        <p:tav tm="0">
                                          <p:val>
                                            <p:fltVal val="0"/>
                                          </p:val>
                                        </p:tav>
                                        <p:tav tm="100000">
                                          <p:val>
                                            <p:strVal val="#ppt_h"/>
                                          </p:val>
                                        </p:tav>
                                      </p:tavLst>
                                    </p:anim>
                                    <p:anim calcmode="lin" valueType="num">
                                      <p:cBhvr>
                                        <p:cTn id="10" dur="2000" fill="hold"/>
                                        <p:tgtEl>
                                          <p:spTgt spid="2">
                                            <p:bg/>
                                          </p:spTgt>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anim calcmode="lin" valueType="num">
                                      <p:cBhvr>
                                        <p:cTn id="14" dur="20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15"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6" dur="2000" fill="hold"/>
                                        <p:tgtEl>
                                          <p:spTgt spid="2">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76672"/>
            <a:ext cx="8229600" cy="5530619"/>
          </a:xfrm>
          <a:solidFill>
            <a:schemeClr val="accent2">
              <a:lumMod val="20000"/>
              <a:lumOff val="80000"/>
            </a:schemeClr>
          </a:solidFill>
        </p:spPr>
        <p:txBody>
          <a:bodyPr>
            <a:noAutofit/>
          </a:bodyPr>
          <a:lstStyle/>
          <a:p>
            <a:pPr algn="just"/>
            <a:r>
              <a:rPr lang="ar-IQ" sz="2400" b="1" dirty="0" smtClean="0">
                <a:solidFill>
                  <a:srgbClr val="7030A0"/>
                </a:solidFill>
                <a:latin typeface="Monotype Koufi" pitchFamily="2" charset="-78"/>
                <a:ea typeface="Monotype Koufi" pitchFamily="2" charset="-78"/>
                <a:cs typeface="Monotype Koufi" pitchFamily="2" charset="-78"/>
              </a:rPr>
              <a:t>3-  إقران المثيرات التي تبعث على القلق لدى </a:t>
            </a:r>
            <a:r>
              <a:rPr lang="ar-IQ" sz="2400" b="1" dirty="0" err="1" smtClean="0">
                <a:solidFill>
                  <a:srgbClr val="7030A0"/>
                </a:solidFill>
                <a:latin typeface="Monotype Koufi" pitchFamily="2" charset="-78"/>
                <a:ea typeface="Monotype Koufi" pitchFamily="2" charset="-78"/>
                <a:cs typeface="Monotype Koufi" pitchFamily="2" charset="-78"/>
              </a:rPr>
              <a:t>المتعالج</a:t>
            </a:r>
            <a:r>
              <a:rPr lang="ar-IQ" sz="2400" b="1" dirty="0" smtClean="0">
                <a:solidFill>
                  <a:srgbClr val="7030A0"/>
                </a:solidFill>
                <a:latin typeface="Monotype Koufi" pitchFamily="2" charset="-78"/>
                <a:ea typeface="Monotype Koufi" pitchFamily="2" charset="-78"/>
                <a:cs typeface="Monotype Koufi" pitchFamily="2" charset="-78"/>
              </a:rPr>
              <a:t> بالاستجابة البديلة للقلق(الاسترخاء).</a:t>
            </a:r>
            <a:endParaRPr lang="en-US" sz="2400" dirty="0" smtClean="0">
              <a:solidFill>
                <a:srgbClr val="7030A0"/>
              </a:solidFill>
              <a:ea typeface="Monotype Koufi" pitchFamily="2" charset="-78"/>
              <a:cs typeface="Monotype Koufi" pitchFamily="2" charset="-78"/>
            </a:endParaRPr>
          </a:p>
          <a:p>
            <a:pPr algn="just">
              <a:buNone/>
            </a:pPr>
            <a:r>
              <a:rPr lang="ar-IQ" sz="2400" dirty="0" smtClean="0">
                <a:latin typeface="Monotype Koufi" pitchFamily="2" charset="-78"/>
                <a:ea typeface="Monotype Koufi" pitchFamily="2" charset="-78"/>
                <a:cs typeface="Monotype Koufi" pitchFamily="2" charset="-78"/>
              </a:rPr>
              <a:t> و يتم ذلك بالطلب من المسترشد أن يتخيل تلك المواقف أو المثيرات تدريجياً بدءاً بأقلها </a:t>
            </a:r>
            <a:r>
              <a:rPr lang="ar-IQ" sz="2400" dirty="0" err="1" smtClean="0">
                <a:latin typeface="Monotype Koufi" pitchFamily="2" charset="-78"/>
                <a:ea typeface="Monotype Koufi" pitchFamily="2" charset="-78"/>
                <a:cs typeface="Monotype Koufi" pitchFamily="2" charset="-78"/>
              </a:rPr>
              <a:t>و</a:t>
            </a:r>
            <a:r>
              <a:rPr lang="ar-IQ" sz="2400" dirty="0" smtClean="0">
                <a:latin typeface="Monotype Koufi" pitchFamily="2" charset="-78"/>
                <a:ea typeface="Monotype Koufi" pitchFamily="2" charset="-78"/>
                <a:cs typeface="Monotype Koufi" pitchFamily="2" charset="-78"/>
              </a:rPr>
              <a:t> </a:t>
            </a:r>
            <a:r>
              <a:rPr lang="ar-IQ" sz="2400" dirty="0" err="1" smtClean="0">
                <a:latin typeface="Monotype Koufi" pitchFamily="2" charset="-78"/>
                <a:ea typeface="Monotype Koufi" pitchFamily="2" charset="-78"/>
                <a:cs typeface="Monotype Koufi" pitchFamily="2" charset="-78"/>
              </a:rPr>
              <a:t>انتهاءاً</a:t>
            </a:r>
            <a:r>
              <a:rPr lang="ar-IQ" sz="2400" dirty="0" smtClean="0">
                <a:latin typeface="Monotype Koufi" pitchFamily="2" charset="-78"/>
                <a:ea typeface="Monotype Koufi" pitchFamily="2" charset="-78"/>
                <a:cs typeface="Monotype Koufi" pitchFamily="2" charset="-78"/>
              </a:rPr>
              <a:t> بأكثرها إثارة </a:t>
            </a:r>
            <a:r>
              <a:rPr lang="ar-IQ" sz="2400" dirty="0" err="1" smtClean="0">
                <a:latin typeface="Monotype Koufi" pitchFamily="2" charset="-78"/>
                <a:ea typeface="Monotype Koufi" pitchFamily="2" charset="-78"/>
                <a:cs typeface="Monotype Koufi" pitchFamily="2" charset="-78"/>
              </a:rPr>
              <a:t>و</a:t>
            </a:r>
            <a:r>
              <a:rPr lang="ar-IQ" sz="2400" dirty="0" smtClean="0">
                <a:latin typeface="Monotype Koufi" pitchFamily="2" charset="-78"/>
                <a:ea typeface="Monotype Koufi" pitchFamily="2" charset="-78"/>
                <a:cs typeface="Monotype Koufi" pitchFamily="2" charset="-78"/>
              </a:rPr>
              <a:t> هو في حالة الاسترخاء.</a:t>
            </a:r>
            <a:endParaRPr lang="en-US" sz="2400" dirty="0" smtClean="0">
              <a:ea typeface="Monotype Koufi" pitchFamily="2" charset="-78"/>
              <a:cs typeface="Monotype Koufi" pitchFamily="2" charset="-78"/>
            </a:endParaRPr>
          </a:p>
          <a:p>
            <a:pPr algn="just"/>
            <a:r>
              <a:rPr lang="ar-IQ" sz="2400" dirty="0" smtClean="0">
                <a:latin typeface="Monotype Koufi" pitchFamily="2" charset="-78"/>
                <a:ea typeface="Monotype Koufi" pitchFamily="2" charset="-78"/>
                <a:cs typeface="Monotype Koufi" pitchFamily="2" charset="-78"/>
              </a:rPr>
              <a:t> </a:t>
            </a:r>
            <a:r>
              <a:rPr lang="ar-IQ" sz="2400" b="1" dirty="0" smtClean="0">
                <a:solidFill>
                  <a:srgbClr val="7030A0"/>
                </a:solidFill>
                <a:latin typeface="Monotype Koufi" pitchFamily="2" charset="-78"/>
                <a:ea typeface="Monotype Koufi" pitchFamily="2" charset="-78"/>
                <a:cs typeface="Monotype Koufi" pitchFamily="2" charset="-78"/>
              </a:rPr>
              <a:t>4- اختبار أثر التعلم في الحياة الواقعية:</a:t>
            </a:r>
            <a:endParaRPr lang="en-US" sz="2400" dirty="0" smtClean="0">
              <a:solidFill>
                <a:srgbClr val="7030A0"/>
              </a:solidFill>
              <a:ea typeface="Monotype Koufi" pitchFamily="2" charset="-78"/>
              <a:cs typeface="Monotype Koufi" pitchFamily="2" charset="-78"/>
            </a:endParaRPr>
          </a:p>
          <a:p>
            <a:pPr algn="just">
              <a:buNone/>
            </a:pPr>
            <a:r>
              <a:rPr lang="ar-IQ" sz="2400" dirty="0" smtClean="0">
                <a:latin typeface="Monotype Koufi" pitchFamily="2" charset="-78"/>
                <a:ea typeface="Monotype Koufi" pitchFamily="2" charset="-78"/>
                <a:cs typeface="Monotype Koufi" pitchFamily="2" charset="-78"/>
              </a:rPr>
              <a:t>  ويتم ذلك بنقل المسترشد إلى واقع الحياة وتعريضه للمثيرات المثيرة للقلق لديه، </a:t>
            </a:r>
            <a:r>
              <a:rPr lang="ar-IQ" sz="2400" dirty="0" smtClean="0">
                <a:latin typeface="Monotype Koufi" pitchFamily="2" charset="-78"/>
                <a:ea typeface="Monotype Koufi" pitchFamily="2" charset="-78"/>
                <a:cs typeface="Monotype Koufi" pitchFamily="2" charset="-78"/>
              </a:rPr>
              <a:t>لتزويد </a:t>
            </a:r>
            <a:r>
              <a:rPr lang="ar-IQ" sz="2400" dirty="0" smtClean="0">
                <a:latin typeface="Monotype Koufi" pitchFamily="2" charset="-78"/>
                <a:ea typeface="Monotype Koufi" pitchFamily="2" charset="-78"/>
                <a:cs typeface="Monotype Koufi" pitchFamily="2" charset="-78"/>
              </a:rPr>
              <a:t>المسترشد </a:t>
            </a:r>
            <a:r>
              <a:rPr lang="ar-IQ" sz="2400" dirty="0" smtClean="0">
                <a:latin typeface="Monotype Koufi" pitchFamily="2" charset="-78"/>
                <a:ea typeface="Monotype Koufi" pitchFamily="2" charset="-78"/>
                <a:cs typeface="Monotype Koufi" pitchFamily="2" charset="-78"/>
              </a:rPr>
              <a:t>بالقدرة </a:t>
            </a:r>
            <a:r>
              <a:rPr lang="ar-IQ" sz="2400" dirty="0" smtClean="0">
                <a:latin typeface="Monotype Koufi" pitchFamily="2" charset="-78"/>
                <a:ea typeface="Monotype Koufi" pitchFamily="2" charset="-78"/>
                <a:cs typeface="Monotype Koufi" pitchFamily="2" charset="-78"/>
              </a:rPr>
              <a:t>على مواجهة الموقف </a:t>
            </a:r>
            <a:r>
              <a:rPr lang="ar-IQ" sz="2400" dirty="0" smtClean="0">
                <a:latin typeface="Monotype Koufi" pitchFamily="2" charset="-78"/>
                <a:ea typeface="Monotype Koufi" pitchFamily="2" charset="-78"/>
                <a:cs typeface="Monotype Koufi" pitchFamily="2" charset="-78"/>
              </a:rPr>
              <a:t>فعلاً.</a:t>
            </a:r>
            <a:r>
              <a:rPr lang="ar-IQ" sz="2400" dirty="0" smtClean="0">
                <a:ea typeface="Monotype Koufi" pitchFamily="2" charset="-78"/>
                <a:cs typeface="Monotype Koufi" pitchFamily="2" charset="-78"/>
              </a:rPr>
              <a:t> و</a:t>
            </a:r>
            <a:r>
              <a:rPr lang="ar-IQ" sz="2400" dirty="0" smtClean="0">
                <a:latin typeface="Monotype Koufi" pitchFamily="2" charset="-78"/>
                <a:ea typeface="Monotype Koufi" pitchFamily="2" charset="-78"/>
                <a:cs typeface="Monotype Koufi" pitchFamily="2" charset="-78"/>
              </a:rPr>
              <a:t>تسمى هذه المرحلة " </a:t>
            </a:r>
            <a:r>
              <a:rPr lang="ar-IQ" sz="2400" dirty="0" smtClean="0">
                <a:latin typeface="Monotype Koufi" pitchFamily="2" charset="-78"/>
                <a:ea typeface="Monotype Koufi" pitchFamily="2" charset="-78"/>
                <a:cs typeface="Monotype Koufi" pitchFamily="2" charset="-78"/>
              </a:rPr>
              <a:t>بالمواجهة العلاجية المباشرة أو بالمشاركة الفاعلة".</a:t>
            </a:r>
            <a:endParaRPr lang="en-US" sz="2400" dirty="0" smtClean="0">
              <a:ea typeface="Monotype Koufi" pitchFamily="2" charset="-78"/>
              <a:cs typeface="Monotype Koufi" pitchFamily="2" charset="-78"/>
            </a:endParaRPr>
          </a:p>
          <a:p>
            <a:pPr algn="just"/>
            <a:r>
              <a:rPr lang="ar-IQ" sz="2400" dirty="0" smtClean="0">
                <a:solidFill>
                  <a:srgbClr val="FF0000"/>
                </a:solidFill>
                <a:latin typeface="Monotype Koufi" pitchFamily="2" charset="-78"/>
                <a:ea typeface="Monotype Koufi" pitchFamily="2" charset="-78"/>
                <a:cs typeface="Monotype Koufi" pitchFamily="2" charset="-78"/>
              </a:rPr>
              <a:t>ثم </a:t>
            </a:r>
            <a:r>
              <a:rPr lang="ar-IQ" sz="2400" dirty="0" smtClean="0">
                <a:solidFill>
                  <a:srgbClr val="FF0000"/>
                </a:solidFill>
                <a:latin typeface="Monotype Koufi" pitchFamily="2" charset="-78"/>
                <a:ea typeface="Monotype Koufi" pitchFamily="2" charset="-78"/>
                <a:cs typeface="Monotype Koufi" pitchFamily="2" charset="-78"/>
              </a:rPr>
              <a:t>ينتقل </a:t>
            </a:r>
            <a:r>
              <a:rPr lang="ar-IQ" sz="2400" dirty="0" smtClean="0">
                <a:solidFill>
                  <a:srgbClr val="FF0000"/>
                </a:solidFill>
                <a:latin typeface="Monotype Koufi" pitchFamily="2" charset="-78"/>
                <a:ea typeface="Monotype Koufi" pitchFamily="2" charset="-78"/>
                <a:cs typeface="Monotype Koufi" pitchFamily="2" charset="-78"/>
              </a:rPr>
              <a:t>المسترشد إلى الموقف التالي في هرم القلق بعد مروره بالموقف السابق بنجاح، أما إذا انتقل المسترشد إلى مستوى عال من المثيرات المخيفة، وتبين أنه لم يعد في حالة استرخاء، أصبح من الضروري العودة إلى المستويات السابقة.</a:t>
            </a:r>
            <a:endParaRPr lang="en-US" sz="2400" dirty="0" smtClean="0">
              <a:solidFill>
                <a:srgbClr val="FF0000"/>
              </a:solidFill>
              <a:ea typeface="Monotype Koufi" pitchFamily="2" charset="-78"/>
              <a:cs typeface="Monotype Koufi" pitchFamily="2" charset="-78"/>
            </a:endParaRPr>
          </a:p>
          <a:p>
            <a:pPr algn="just"/>
            <a:endParaRPr lang="ar-IQ" sz="24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edg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edg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edge">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edge">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edge">
                                      <p:cBhvr>
                                        <p:cTn id="27" dur="2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wedge">
                                      <p:cBhvr>
                                        <p:cTn id="3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solidFill>
            <a:schemeClr val="bg1">
              <a:lumMod val="85000"/>
            </a:schemeClr>
          </a:solidFill>
        </p:spPr>
        <p:txBody>
          <a:bodyPr>
            <a:normAutofit fontScale="85000" lnSpcReduction="20000"/>
          </a:bodyPr>
          <a:lstStyle/>
          <a:p>
            <a:pPr>
              <a:buNone/>
            </a:pPr>
            <a:endParaRPr lang="en-US" dirty="0" smtClean="0"/>
          </a:p>
          <a:p>
            <a:r>
              <a:rPr lang="ar-IQ" dirty="0" smtClean="0">
                <a:latin typeface="Monotype Koufi" pitchFamily="2" charset="-78"/>
                <a:ea typeface="Monotype Koufi" pitchFamily="2" charset="-78"/>
                <a:cs typeface="Monotype Koufi" pitchFamily="2" charset="-78"/>
              </a:rPr>
              <a:t>1- قبل البدء بتنفيذ الإجراء تأكد مما يلي:</a:t>
            </a:r>
            <a:endParaRPr lang="en-US" dirty="0" smtClean="0">
              <a:ea typeface="Monotype Koufi" pitchFamily="2" charset="-78"/>
              <a:cs typeface="Monotype Koufi" pitchFamily="2" charset="-78"/>
            </a:endParaRPr>
          </a:p>
          <a:p>
            <a:pPr>
              <a:buNone/>
            </a:pPr>
            <a:r>
              <a:rPr lang="ar-IQ" dirty="0" smtClean="0">
                <a:latin typeface="Monotype Koufi" pitchFamily="2" charset="-78"/>
                <a:ea typeface="Monotype Koufi" pitchFamily="2" charset="-78"/>
                <a:cs typeface="Monotype Koufi" pitchFamily="2" charset="-78"/>
              </a:rPr>
              <a:t>         أ- </a:t>
            </a:r>
            <a:r>
              <a:rPr lang="ar-IQ" dirty="0" err="1" smtClean="0">
                <a:latin typeface="Monotype Koufi" pitchFamily="2" charset="-78"/>
                <a:ea typeface="Monotype Koufi" pitchFamily="2" charset="-78"/>
                <a:cs typeface="Monotype Koufi" pitchFamily="2" charset="-78"/>
              </a:rPr>
              <a:t>أ</a:t>
            </a:r>
            <a:r>
              <a:rPr lang="ar-IQ" dirty="0" smtClean="0">
                <a:latin typeface="Monotype Koufi" pitchFamily="2" charset="-78"/>
                <a:ea typeface="Monotype Koufi" pitchFamily="2" charset="-78"/>
                <a:cs typeface="Monotype Koufi" pitchFamily="2" charset="-78"/>
              </a:rPr>
              <a:t>ن المسترشد قد تدرب جيداً على الاسترخاء العضلي.</a:t>
            </a:r>
          </a:p>
          <a:p>
            <a:pPr>
              <a:buNone/>
            </a:pPr>
            <a:r>
              <a:rPr lang="ar-IQ" dirty="0" smtClean="0">
                <a:latin typeface="Monotype Koufi" pitchFamily="2" charset="-78"/>
                <a:ea typeface="Monotype Koufi" pitchFamily="2" charset="-78"/>
                <a:cs typeface="Monotype Koufi" pitchFamily="2" charset="-78"/>
              </a:rPr>
              <a:t>         ب- </a:t>
            </a:r>
            <a:r>
              <a:rPr lang="ar-IQ" dirty="0" err="1" smtClean="0">
                <a:latin typeface="Monotype Koufi" pitchFamily="2" charset="-78"/>
                <a:ea typeface="Monotype Koufi" pitchFamily="2" charset="-78"/>
                <a:cs typeface="Monotype Koufi" pitchFamily="2" charset="-78"/>
              </a:rPr>
              <a:t>ان</a:t>
            </a:r>
            <a:r>
              <a:rPr lang="ar-IQ" dirty="0" smtClean="0">
                <a:latin typeface="Monotype Koufi" pitchFamily="2" charset="-78"/>
                <a:ea typeface="Monotype Koufi" pitchFamily="2" charset="-78"/>
                <a:cs typeface="Monotype Koufi" pitchFamily="2" charset="-78"/>
              </a:rPr>
              <a:t> كل المثيرات الباعثة على القلق لدى المسترشد قد تم تحديدها </a:t>
            </a:r>
            <a:r>
              <a:rPr lang="ar-IQ" dirty="0" err="1" smtClean="0">
                <a:latin typeface="Monotype Koufi" pitchFamily="2" charset="-78"/>
                <a:ea typeface="Monotype Koufi" pitchFamily="2" charset="-78"/>
                <a:cs typeface="Monotype Koufi" pitchFamily="2" charset="-78"/>
              </a:rPr>
              <a:t>و</a:t>
            </a:r>
            <a:r>
              <a:rPr lang="ar-IQ" dirty="0" smtClean="0">
                <a:latin typeface="Monotype Koufi" pitchFamily="2" charset="-78"/>
                <a:ea typeface="Monotype Koufi" pitchFamily="2" charset="-78"/>
                <a:cs typeface="Monotype Koufi" pitchFamily="2" charset="-78"/>
              </a:rPr>
              <a:t> ترتيبها بالشكل المناسب في هرم القلق.</a:t>
            </a:r>
            <a:endParaRPr lang="en-US" dirty="0" smtClean="0">
              <a:ea typeface="Monotype Koufi" pitchFamily="2" charset="-78"/>
              <a:cs typeface="Monotype Koufi" pitchFamily="2" charset="-78"/>
            </a:endParaRPr>
          </a:p>
          <a:p>
            <a:r>
              <a:rPr lang="ar-IQ" dirty="0" smtClean="0">
                <a:latin typeface="Monotype Koufi" pitchFamily="2" charset="-78"/>
                <a:ea typeface="Monotype Koufi" pitchFamily="2" charset="-78"/>
                <a:cs typeface="Monotype Koufi" pitchFamily="2" charset="-78"/>
              </a:rPr>
              <a:t>2- قدم المسترشد أثناء جلسات تقليل الحساسية التدريجي على نحو يؤدي إلى حدوث الحد الأدنى من القلق، فالانتقال بالمسترشد من خطوة إلى أخرى بسرعة أو إذا لم يكن في حالة استرخاء تام قد لا يحقق الأهداف </a:t>
            </a:r>
            <a:r>
              <a:rPr lang="ar-IQ" dirty="0" err="1" smtClean="0">
                <a:latin typeface="Monotype Koufi" pitchFamily="2" charset="-78"/>
                <a:ea typeface="Monotype Koufi" pitchFamily="2" charset="-78"/>
                <a:cs typeface="Monotype Koufi" pitchFamily="2" charset="-78"/>
              </a:rPr>
              <a:t>المتوخاة</a:t>
            </a:r>
            <a:r>
              <a:rPr lang="ar-IQ" dirty="0" smtClean="0">
                <a:latin typeface="Monotype Koufi" pitchFamily="2" charset="-78"/>
                <a:ea typeface="Monotype Koufi" pitchFamily="2" charset="-78"/>
                <a:cs typeface="Monotype Koufi" pitchFamily="2" charset="-78"/>
              </a:rPr>
              <a:t>، بل قد تزداد شدة الخوف </a:t>
            </a:r>
            <a:r>
              <a:rPr lang="ar-IQ" dirty="0" err="1" smtClean="0">
                <a:latin typeface="Monotype Koufi" pitchFamily="2" charset="-78"/>
                <a:ea typeface="Monotype Koufi" pitchFamily="2" charset="-78"/>
                <a:cs typeface="Monotype Koufi" pitchFamily="2" charset="-78"/>
              </a:rPr>
              <a:t>و</a:t>
            </a:r>
            <a:r>
              <a:rPr lang="ar-IQ" dirty="0" smtClean="0">
                <a:latin typeface="Monotype Koufi" pitchFamily="2" charset="-78"/>
                <a:ea typeface="Monotype Koufi" pitchFamily="2" charset="-78"/>
                <a:cs typeface="Monotype Koufi" pitchFamily="2" charset="-78"/>
              </a:rPr>
              <a:t> القلق لديه.</a:t>
            </a:r>
            <a:endParaRPr lang="en-US" dirty="0" smtClean="0">
              <a:ea typeface="Monotype Koufi" pitchFamily="2" charset="-78"/>
              <a:cs typeface="Monotype Koufi" pitchFamily="2" charset="-78"/>
            </a:endParaRPr>
          </a:p>
          <a:p>
            <a:r>
              <a:rPr lang="ar-IQ" dirty="0" smtClean="0">
                <a:latin typeface="Monotype Koufi" pitchFamily="2" charset="-78"/>
                <a:ea typeface="Monotype Koufi" pitchFamily="2" charset="-78"/>
                <a:cs typeface="Monotype Koufi" pitchFamily="2" charset="-78"/>
              </a:rPr>
              <a:t>3- بعد أن يكون المسترشد قد انتقل بنجاح من موقف إلى آخر في هرم القلق، يجب تعزيزه بشكل فعال على تفاعله مع المثيرات التي يهدف الإجراء إلى محو الخوف الناتج عنها.</a:t>
            </a:r>
            <a:endParaRPr lang="en-US" dirty="0" smtClean="0">
              <a:ea typeface="Monotype Koufi" pitchFamily="2" charset="-78"/>
              <a:cs typeface="Monotype Koufi" pitchFamily="2" charset="-78"/>
            </a:endParaRPr>
          </a:p>
          <a:p>
            <a:r>
              <a:rPr lang="ar-IQ" dirty="0" smtClean="0">
                <a:latin typeface="Monotype Koufi" pitchFamily="2" charset="-78"/>
                <a:ea typeface="Monotype Koufi" pitchFamily="2" charset="-78"/>
                <a:cs typeface="Monotype Koufi" pitchFamily="2" charset="-78"/>
              </a:rPr>
              <a:t>4- يجب متابعة أثر العلاج للتأكد من </a:t>
            </a:r>
            <a:r>
              <a:rPr lang="ar-IQ" dirty="0" err="1" smtClean="0">
                <a:latin typeface="Monotype Koufi" pitchFamily="2" charset="-78"/>
                <a:ea typeface="Monotype Koufi" pitchFamily="2" charset="-78"/>
                <a:cs typeface="Monotype Koufi" pitchFamily="2" charset="-78"/>
              </a:rPr>
              <a:t>استمراريته</a:t>
            </a:r>
            <a:r>
              <a:rPr lang="ar-IQ" dirty="0" smtClean="0">
                <a:latin typeface="Monotype Koufi" pitchFamily="2" charset="-78"/>
                <a:ea typeface="Monotype Koufi" pitchFamily="2" charset="-78"/>
                <a:cs typeface="Monotype Koufi" pitchFamily="2" charset="-78"/>
              </a:rPr>
              <a:t> لفترة زمنية طويلة، وإذا عاد الوضع إلى ما كان عليه سابقاً أصبحت جلسات التقوية ضرورية.</a:t>
            </a:r>
            <a:endParaRPr lang="en-US" dirty="0" smtClean="0">
              <a:ea typeface="Monotype Koufi" pitchFamily="2" charset="-78"/>
              <a:cs typeface="Monotype Koufi" pitchFamily="2" charset="-78"/>
            </a:endParaRPr>
          </a:p>
          <a:p>
            <a:endParaRPr lang="ar-IQ" dirty="0"/>
          </a:p>
        </p:txBody>
      </p:sp>
      <p:sp>
        <p:nvSpPr>
          <p:cNvPr id="3" name="عنوان 2"/>
          <p:cNvSpPr>
            <a:spLocks noGrp="1"/>
          </p:cNvSpPr>
          <p:nvPr>
            <p:ph type="title"/>
          </p:nvPr>
        </p:nvSpPr>
        <p:spPr>
          <a:gradFill flip="none" rotWithShape="1">
            <a:gsLst>
              <a:gs pos="0">
                <a:srgbClr val="9966FF">
                  <a:tint val="66000"/>
                  <a:satMod val="160000"/>
                </a:srgbClr>
              </a:gs>
              <a:gs pos="50000">
                <a:srgbClr val="9966FF">
                  <a:tint val="44500"/>
                  <a:satMod val="160000"/>
                </a:srgbClr>
              </a:gs>
              <a:gs pos="100000">
                <a:srgbClr val="9966FF">
                  <a:tint val="23500"/>
                  <a:satMod val="160000"/>
                </a:srgbClr>
              </a:gs>
            </a:gsLst>
            <a:path path="circle">
              <a:fillToRect l="50000" t="50000" r="50000" b="50000"/>
            </a:path>
            <a:tileRect/>
          </a:gradFill>
        </p:spPr>
        <p:txBody>
          <a:bodyPr>
            <a:normAutofit fontScale="90000"/>
          </a:bodyPr>
          <a:lstStyle/>
          <a:p>
            <a:pPr algn="ctr"/>
            <a:r>
              <a:rPr lang="ar-IQ" dirty="0" smtClean="0"/>
              <a:t>ويقترح مارتن </a:t>
            </a:r>
            <a:r>
              <a:rPr lang="ar-IQ" dirty="0" err="1" smtClean="0"/>
              <a:t>وبير</a:t>
            </a:r>
            <a:r>
              <a:rPr lang="ar-IQ" dirty="0" smtClean="0"/>
              <a:t> 1983 إتباع الخطوات التالية عند استخدام تقليل الحساسية التدريجي:</a:t>
            </a:r>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1000"/>
                                        <p:tgtEl>
                                          <p:spTgt spid="3"/>
                                        </p:tgtEl>
                                      </p:cBhvr>
                                    </p:animEffect>
                                  </p:childTnLst>
                                </p:cTn>
                              </p:par>
                              <p:par>
                                <p:cTn id="8" presetID="43" presetClass="entr" presetSubtype="0" fill="hold" grpId="0" nodeType="withEffect">
                                  <p:stCondLst>
                                    <p:cond delay="0"/>
                                  </p:stCondLst>
                                  <p:childTnLst>
                                    <p:set>
                                      <p:cBhvr>
                                        <p:cTn id="9" dur="1" fill="hold">
                                          <p:stCondLst>
                                            <p:cond delay="0"/>
                                          </p:stCondLst>
                                        </p:cTn>
                                        <p:tgtEl>
                                          <p:spTgt spid="2">
                                            <p:bg/>
                                          </p:spTgt>
                                        </p:tgtEl>
                                        <p:attrNameLst>
                                          <p:attrName>style.visibility</p:attrName>
                                        </p:attrNameLst>
                                      </p:cBhvr>
                                      <p:to>
                                        <p:strVal val="visible"/>
                                      </p:to>
                                    </p:set>
                                    <p:animEffect transition="in" filter="fade">
                                      <p:cBhvr>
                                        <p:cTn id="10" dur="100"/>
                                        <p:tgtEl>
                                          <p:spTgt spid="2">
                                            <p:bg/>
                                          </p:spTgt>
                                        </p:tgtEl>
                                      </p:cBhvr>
                                    </p:animEffect>
                                    <p:anim calcmode="lin" valueType="num">
                                      <p:cBhvr>
                                        <p:cTn id="11" dur="400" fill="hold"/>
                                        <p:tgtEl>
                                          <p:spTgt spid="2">
                                            <p:bg/>
                                          </p:spTgt>
                                        </p:tgtEl>
                                        <p:attrNameLst>
                                          <p:attrName>ppt_x</p:attrName>
                                        </p:attrNameLst>
                                      </p:cBhvr>
                                      <p:tavLst>
                                        <p:tav tm="0">
                                          <p:val>
                                            <p:strVal val="#ppt_x"/>
                                          </p:val>
                                        </p:tav>
                                        <p:tav tm="100000">
                                          <p:val>
                                            <p:strVal val="#ppt_x"/>
                                          </p:val>
                                        </p:tav>
                                      </p:tavLst>
                                    </p:anim>
                                    <p:anim calcmode="lin" valueType="num">
                                      <p:cBhvr>
                                        <p:cTn id="12" dur="400" fill="hold"/>
                                        <p:tgtEl>
                                          <p:spTgt spid="2">
                                            <p:bg/>
                                          </p:spTgt>
                                        </p:tgtEl>
                                        <p:attrNameLst>
                                          <p:attrName>ppt_y</p:attrName>
                                        </p:attrNameLst>
                                      </p:cBhvr>
                                      <p:tavLst>
                                        <p:tav tm="0">
                                          <p:val>
                                            <p:strVal val="#ppt_y+0.31"/>
                                          </p:val>
                                        </p:tav>
                                        <p:tav tm="100000">
                                          <p:val>
                                            <p:strVal val="#ppt_y+0.31"/>
                                          </p:val>
                                        </p:tav>
                                      </p:tavLst>
                                    </p:anim>
                                    <p:anim calcmode="lin" valueType="num">
                                      <p:cBhvr>
                                        <p:cTn id="13" dur="600" decel="50000" fill="hold">
                                          <p:stCondLst>
                                            <p:cond delay="400"/>
                                          </p:stCondLst>
                                        </p:cTn>
                                        <p:tgtEl>
                                          <p:spTgt spid="2">
                                            <p:bg/>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4" dur="600" decel="50000" fill="hold">
                                          <p:stCondLst>
                                            <p:cond delay="400"/>
                                          </p:stCondLst>
                                        </p:cTn>
                                        <p:tgtEl>
                                          <p:spTgt spid="2">
                                            <p:bg/>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5" presetID="43" presetClass="entr" presetSubtype="0" fill="hold" grpId="0"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
                                        <p:tgtEl>
                                          <p:spTgt spid="2">
                                            <p:txEl>
                                              <p:pRg st="1" end="1"/>
                                            </p:txEl>
                                          </p:spTgt>
                                        </p:tgtEl>
                                      </p:cBhvr>
                                    </p:animEffect>
                                    <p:anim calcmode="lin" valueType="num">
                                      <p:cBhvr>
                                        <p:cTn id="18" dur="4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400" fill="hold"/>
                                        <p:tgtEl>
                                          <p:spTgt spid="2">
                                            <p:txEl>
                                              <p:pRg st="1" end="1"/>
                                            </p:txEl>
                                          </p:spTgt>
                                        </p:tgtEl>
                                        <p:attrNameLst>
                                          <p:attrName>ppt_y</p:attrName>
                                        </p:attrNameLst>
                                      </p:cBhvr>
                                      <p:tavLst>
                                        <p:tav tm="0">
                                          <p:val>
                                            <p:strVal val="#ppt_y+0.31"/>
                                          </p:val>
                                        </p:tav>
                                        <p:tav tm="100000">
                                          <p:val>
                                            <p:strVal val="#ppt_y+0.31"/>
                                          </p:val>
                                        </p:tav>
                                      </p:tavLst>
                                    </p:anim>
                                    <p:anim calcmode="lin" valueType="num">
                                      <p:cBhvr>
                                        <p:cTn id="20" dur="600" decel="50000" fill="hold">
                                          <p:stCondLst>
                                            <p:cond delay="400"/>
                                          </p:stCondLst>
                                        </p:cTn>
                                        <p:tgtEl>
                                          <p:spTgt spid="2">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1" dur="600" decel="50000" fill="hold">
                                          <p:stCondLst>
                                            <p:cond delay="400"/>
                                          </p:stCondLst>
                                        </p:cTn>
                                        <p:tgtEl>
                                          <p:spTgt spid="2">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2" presetID="43" presetClass="entr" presetSubtype="0" fill="hold" grpId="0" nodeType="with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
                                        <p:tgtEl>
                                          <p:spTgt spid="2">
                                            <p:txEl>
                                              <p:pRg st="2" end="2"/>
                                            </p:txEl>
                                          </p:spTgt>
                                        </p:tgtEl>
                                      </p:cBhvr>
                                    </p:animEffect>
                                    <p:anim calcmode="lin" valueType="num">
                                      <p:cBhvr>
                                        <p:cTn id="25" dur="4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400" fill="hold"/>
                                        <p:tgtEl>
                                          <p:spTgt spid="2">
                                            <p:txEl>
                                              <p:pRg st="2" end="2"/>
                                            </p:txEl>
                                          </p:spTgt>
                                        </p:tgtEl>
                                        <p:attrNameLst>
                                          <p:attrName>ppt_y</p:attrName>
                                        </p:attrNameLst>
                                      </p:cBhvr>
                                      <p:tavLst>
                                        <p:tav tm="0">
                                          <p:val>
                                            <p:strVal val="#ppt_y+0.31"/>
                                          </p:val>
                                        </p:tav>
                                        <p:tav tm="100000">
                                          <p:val>
                                            <p:strVal val="#ppt_y+0.31"/>
                                          </p:val>
                                        </p:tav>
                                      </p:tavLst>
                                    </p:anim>
                                    <p:anim calcmode="lin" valueType="num">
                                      <p:cBhvr>
                                        <p:cTn id="27" dur="600" decel="50000" fill="hold">
                                          <p:stCondLst>
                                            <p:cond delay="400"/>
                                          </p:stCondLst>
                                        </p:cTn>
                                        <p:tgtEl>
                                          <p:spTgt spid="2">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8" dur="600" decel="50000" fill="hold">
                                          <p:stCondLst>
                                            <p:cond delay="400"/>
                                          </p:stCondLst>
                                        </p:cTn>
                                        <p:tgtEl>
                                          <p:spTgt spid="2">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9" presetID="43" presetClass="entr" presetSubtype="0" fill="hold" grpId="0" nodeType="with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
                                        <p:tgtEl>
                                          <p:spTgt spid="2">
                                            <p:txEl>
                                              <p:pRg st="3" end="3"/>
                                            </p:txEl>
                                          </p:spTgt>
                                        </p:tgtEl>
                                      </p:cBhvr>
                                    </p:animEffect>
                                    <p:anim calcmode="lin" valueType="num">
                                      <p:cBhvr>
                                        <p:cTn id="32" dur="4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400" fill="hold"/>
                                        <p:tgtEl>
                                          <p:spTgt spid="2">
                                            <p:txEl>
                                              <p:pRg st="3" end="3"/>
                                            </p:txEl>
                                          </p:spTgt>
                                        </p:tgtEl>
                                        <p:attrNameLst>
                                          <p:attrName>ppt_y</p:attrName>
                                        </p:attrNameLst>
                                      </p:cBhvr>
                                      <p:tavLst>
                                        <p:tav tm="0">
                                          <p:val>
                                            <p:strVal val="#ppt_y+0.31"/>
                                          </p:val>
                                        </p:tav>
                                        <p:tav tm="100000">
                                          <p:val>
                                            <p:strVal val="#ppt_y+0.31"/>
                                          </p:val>
                                        </p:tav>
                                      </p:tavLst>
                                    </p:anim>
                                    <p:anim calcmode="lin" valueType="num">
                                      <p:cBhvr>
                                        <p:cTn id="34" dur="600" decel="50000" fill="hold">
                                          <p:stCondLst>
                                            <p:cond delay="400"/>
                                          </p:stCondLst>
                                        </p:cTn>
                                        <p:tgtEl>
                                          <p:spTgt spid="2">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5" dur="600" decel="50000" fill="hold">
                                          <p:stCondLst>
                                            <p:cond delay="400"/>
                                          </p:stCondLst>
                                        </p:cTn>
                                        <p:tgtEl>
                                          <p:spTgt spid="2">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36" presetID="43" presetClass="entr" presetSubtype="0" fill="hold" grpId="0" nodeType="with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Effect transition="in" filter="fade">
                                      <p:cBhvr>
                                        <p:cTn id="38" dur="100"/>
                                        <p:tgtEl>
                                          <p:spTgt spid="2">
                                            <p:txEl>
                                              <p:pRg st="4" end="4"/>
                                            </p:txEl>
                                          </p:spTgt>
                                        </p:tgtEl>
                                      </p:cBhvr>
                                    </p:animEffect>
                                    <p:anim calcmode="lin" valueType="num">
                                      <p:cBhvr>
                                        <p:cTn id="39" dur="4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0" dur="400" fill="hold"/>
                                        <p:tgtEl>
                                          <p:spTgt spid="2">
                                            <p:txEl>
                                              <p:pRg st="4" end="4"/>
                                            </p:txEl>
                                          </p:spTgt>
                                        </p:tgtEl>
                                        <p:attrNameLst>
                                          <p:attrName>ppt_y</p:attrName>
                                        </p:attrNameLst>
                                      </p:cBhvr>
                                      <p:tavLst>
                                        <p:tav tm="0">
                                          <p:val>
                                            <p:strVal val="#ppt_y+0.31"/>
                                          </p:val>
                                        </p:tav>
                                        <p:tav tm="100000">
                                          <p:val>
                                            <p:strVal val="#ppt_y+0.31"/>
                                          </p:val>
                                        </p:tav>
                                      </p:tavLst>
                                    </p:anim>
                                    <p:anim calcmode="lin" valueType="num">
                                      <p:cBhvr>
                                        <p:cTn id="41" dur="600" decel="50000" fill="hold">
                                          <p:stCondLst>
                                            <p:cond delay="400"/>
                                          </p:stCondLst>
                                        </p:cTn>
                                        <p:tgtEl>
                                          <p:spTgt spid="2">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2" dur="600" decel="50000" fill="hold">
                                          <p:stCondLst>
                                            <p:cond delay="400"/>
                                          </p:stCondLst>
                                        </p:cTn>
                                        <p:tgtEl>
                                          <p:spTgt spid="2">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43" presetID="43" presetClass="entr" presetSubtype="0" fill="hold" grpId="0" nodeType="withEffect">
                                  <p:stCondLst>
                                    <p:cond delay="0"/>
                                  </p:stCondLst>
                                  <p:childTnLst>
                                    <p:set>
                                      <p:cBhvr>
                                        <p:cTn id="44" dur="1" fill="hold">
                                          <p:stCondLst>
                                            <p:cond delay="0"/>
                                          </p:stCondLst>
                                        </p:cTn>
                                        <p:tgtEl>
                                          <p:spTgt spid="2">
                                            <p:txEl>
                                              <p:pRg st="5" end="5"/>
                                            </p:txEl>
                                          </p:spTgt>
                                        </p:tgtEl>
                                        <p:attrNameLst>
                                          <p:attrName>style.visibility</p:attrName>
                                        </p:attrNameLst>
                                      </p:cBhvr>
                                      <p:to>
                                        <p:strVal val="visible"/>
                                      </p:to>
                                    </p:set>
                                    <p:animEffect transition="in" filter="fade">
                                      <p:cBhvr>
                                        <p:cTn id="45" dur="100"/>
                                        <p:tgtEl>
                                          <p:spTgt spid="2">
                                            <p:txEl>
                                              <p:pRg st="5" end="5"/>
                                            </p:txEl>
                                          </p:spTgt>
                                        </p:tgtEl>
                                      </p:cBhvr>
                                    </p:animEffect>
                                    <p:anim calcmode="lin" valueType="num">
                                      <p:cBhvr>
                                        <p:cTn id="46" dur="4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7" dur="400" fill="hold"/>
                                        <p:tgtEl>
                                          <p:spTgt spid="2">
                                            <p:txEl>
                                              <p:pRg st="5" end="5"/>
                                            </p:txEl>
                                          </p:spTgt>
                                        </p:tgtEl>
                                        <p:attrNameLst>
                                          <p:attrName>ppt_y</p:attrName>
                                        </p:attrNameLst>
                                      </p:cBhvr>
                                      <p:tavLst>
                                        <p:tav tm="0">
                                          <p:val>
                                            <p:strVal val="#ppt_y+0.31"/>
                                          </p:val>
                                        </p:tav>
                                        <p:tav tm="100000">
                                          <p:val>
                                            <p:strVal val="#ppt_y+0.31"/>
                                          </p:val>
                                        </p:tav>
                                      </p:tavLst>
                                    </p:anim>
                                    <p:anim calcmode="lin" valueType="num">
                                      <p:cBhvr>
                                        <p:cTn id="48" dur="600" decel="50000" fill="hold">
                                          <p:stCondLst>
                                            <p:cond delay="400"/>
                                          </p:stCondLst>
                                        </p:cTn>
                                        <p:tgtEl>
                                          <p:spTgt spid="2">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9" dur="600" decel="50000" fill="hold">
                                          <p:stCondLst>
                                            <p:cond delay="400"/>
                                          </p:stCondLst>
                                        </p:cTn>
                                        <p:tgtEl>
                                          <p:spTgt spid="2">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50" presetID="43" presetClass="entr" presetSubtype="0" fill="hold" grpId="0" nodeType="withEffect">
                                  <p:stCondLst>
                                    <p:cond delay="0"/>
                                  </p:stCondLst>
                                  <p:childTnLst>
                                    <p:set>
                                      <p:cBhvr>
                                        <p:cTn id="51" dur="1" fill="hold">
                                          <p:stCondLst>
                                            <p:cond delay="0"/>
                                          </p:stCondLst>
                                        </p:cTn>
                                        <p:tgtEl>
                                          <p:spTgt spid="2">
                                            <p:txEl>
                                              <p:pRg st="6" end="6"/>
                                            </p:txEl>
                                          </p:spTgt>
                                        </p:tgtEl>
                                        <p:attrNameLst>
                                          <p:attrName>style.visibility</p:attrName>
                                        </p:attrNameLst>
                                      </p:cBhvr>
                                      <p:to>
                                        <p:strVal val="visible"/>
                                      </p:to>
                                    </p:set>
                                    <p:animEffect transition="in" filter="fade">
                                      <p:cBhvr>
                                        <p:cTn id="52" dur="100"/>
                                        <p:tgtEl>
                                          <p:spTgt spid="2">
                                            <p:txEl>
                                              <p:pRg st="6" end="6"/>
                                            </p:txEl>
                                          </p:spTgt>
                                        </p:tgtEl>
                                      </p:cBhvr>
                                    </p:animEffect>
                                    <p:anim calcmode="lin" valueType="num">
                                      <p:cBhvr>
                                        <p:cTn id="53" dur="4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4" dur="400" fill="hold"/>
                                        <p:tgtEl>
                                          <p:spTgt spid="2">
                                            <p:txEl>
                                              <p:pRg st="6" end="6"/>
                                            </p:txEl>
                                          </p:spTgt>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2">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2">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76672"/>
            <a:ext cx="8229600" cy="5904656"/>
          </a:xfrm>
          <a:solidFill>
            <a:schemeClr val="accent2">
              <a:lumMod val="40000"/>
              <a:lumOff val="60000"/>
            </a:schemeClr>
          </a:solidFill>
        </p:spPr>
        <p:txBody>
          <a:bodyPr/>
          <a:lstStyle/>
          <a:p>
            <a:r>
              <a:rPr lang="ar-SA" b="1" dirty="0" smtClean="0">
                <a:latin typeface="Monotype Koufi" pitchFamily="2" charset="-78"/>
                <a:ea typeface="Monotype Koufi" pitchFamily="2" charset="-78"/>
                <a:cs typeface="Monotype Koufi" pitchFamily="2" charset="-78"/>
              </a:rPr>
              <a:t>مهارة المراجعة والتجهيز للامتحان </a:t>
            </a:r>
            <a:r>
              <a:rPr lang="en-US" b="1" i="1" dirty="0" smtClean="0">
                <a:ea typeface="Monotype Koufi" pitchFamily="2" charset="-78"/>
                <a:cs typeface="Monotype Koufi" pitchFamily="2" charset="-78"/>
              </a:rPr>
              <a:t>Revision and Exam Preparation Skill </a:t>
            </a:r>
            <a:endParaRPr lang="en-US" b="1" dirty="0" smtClean="0">
              <a:ea typeface="Monotype Koufi" pitchFamily="2" charset="-78"/>
              <a:cs typeface="Monotype Koufi" pitchFamily="2" charset="-78"/>
            </a:endParaRPr>
          </a:p>
          <a:p>
            <a:r>
              <a:rPr lang="ar-SA" dirty="0" smtClean="0">
                <a:latin typeface="Monotype Koufi" pitchFamily="2" charset="-78"/>
                <a:ea typeface="Monotype Koufi" pitchFamily="2" charset="-78"/>
                <a:cs typeface="Monotype Koufi" pitchFamily="2" charset="-78"/>
              </a:rPr>
              <a:t>سيتم اعتماد استراتيجيات المراجعة الفعالة، منها :</a:t>
            </a:r>
            <a:endParaRPr lang="en-US" dirty="0" smtClean="0">
              <a:ea typeface="Monotype Koufi" pitchFamily="2" charset="-78"/>
              <a:cs typeface="Monotype Koufi" pitchFamily="2" charset="-78"/>
            </a:endParaRPr>
          </a:p>
          <a:p>
            <a:r>
              <a:rPr lang="ar-SA" dirty="0" smtClean="0">
                <a:latin typeface="Monotype Koufi" pitchFamily="2" charset="-78"/>
                <a:ea typeface="Monotype Koufi" pitchFamily="2" charset="-78"/>
                <a:cs typeface="Monotype Koufi" pitchFamily="2" charset="-78"/>
              </a:rPr>
              <a:t>1- عمل الملاحظات الواضحة في أثناء الاستذكار.</a:t>
            </a:r>
            <a:endParaRPr lang="en-US" dirty="0" smtClean="0">
              <a:ea typeface="Monotype Koufi" pitchFamily="2" charset="-78"/>
              <a:cs typeface="Monotype Koufi" pitchFamily="2" charset="-78"/>
            </a:endParaRPr>
          </a:p>
          <a:p>
            <a:r>
              <a:rPr lang="ar-SA" dirty="0" smtClean="0">
                <a:latin typeface="Monotype Koufi" pitchFamily="2" charset="-78"/>
                <a:ea typeface="Monotype Koufi" pitchFamily="2" charset="-78"/>
                <a:cs typeface="Monotype Koufi" pitchFamily="2" charset="-78"/>
              </a:rPr>
              <a:t>2- عمل فهرس للكلمات الرئيسية، والمعلومات المهمة .</a:t>
            </a:r>
            <a:endParaRPr lang="en-US" dirty="0" smtClean="0">
              <a:ea typeface="Monotype Koufi" pitchFamily="2" charset="-78"/>
              <a:cs typeface="Monotype Koufi" pitchFamily="2" charset="-78"/>
            </a:endParaRPr>
          </a:p>
          <a:p>
            <a:r>
              <a:rPr lang="ar-SA" dirty="0" smtClean="0">
                <a:latin typeface="Monotype Koufi" pitchFamily="2" charset="-78"/>
                <a:ea typeface="Monotype Koufi" pitchFamily="2" charset="-78"/>
                <a:cs typeface="Monotype Koufi" pitchFamily="2" charset="-78"/>
              </a:rPr>
              <a:t>3- استخدام الوقت بعناية.</a:t>
            </a:r>
            <a:endParaRPr lang="en-US" b="1" dirty="0" smtClean="0">
              <a:ea typeface="Monotype Koufi" pitchFamily="2" charset="-78"/>
              <a:cs typeface="Monotype Koufi" pitchFamily="2" charset="-78"/>
            </a:endParaRPr>
          </a:p>
          <a:p>
            <a:r>
              <a:rPr lang="ar-SA" dirty="0" smtClean="0">
                <a:latin typeface="Monotype Koufi" pitchFamily="2" charset="-78"/>
                <a:ea typeface="Monotype Koufi" pitchFamily="2" charset="-78"/>
                <a:cs typeface="Monotype Koufi" pitchFamily="2" charset="-78"/>
              </a:rPr>
              <a:t>3- الاحتفاظ بحالة عقلية جيدة      </a:t>
            </a:r>
            <a:endParaRPr lang="en-US" dirty="0" smtClean="0">
              <a:latin typeface="Monotype Koufi" pitchFamily="2" charset="-78"/>
              <a:ea typeface="Monotype Koufi" pitchFamily="2" charset="-78"/>
              <a:cs typeface="Monotype Koufi" pitchFamily="2" charset="-78"/>
            </a:endParaRPr>
          </a:p>
          <a:p>
            <a:r>
              <a:rPr lang="ar-SA" dirty="0" smtClean="0">
                <a:latin typeface="Monotype Koufi" pitchFamily="2" charset="-78"/>
                <a:ea typeface="Monotype Koufi" pitchFamily="2" charset="-78"/>
                <a:cs typeface="Monotype Koufi" pitchFamily="2" charset="-78"/>
              </a:rPr>
              <a:t>    4- المراجعة باستخدام الأذن ( بالاستماع</a:t>
            </a:r>
            <a:r>
              <a:rPr lang="en-US" dirty="0" smtClean="0">
                <a:latin typeface="Monotype Koufi" pitchFamily="2" charset="-78"/>
                <a:ea typeface="Monotype Koufi" pitchFamily="2" charset="-78"/>
                <a:cs typeface="Monotype Koufi" pitchFamily="2" charset="-78"/>
              </a:rPr>
              <a:t>(</a:t>
            </a:r>
            <a:endParaRPr lang="en-US" b="1" dirty="0" smtClean="0">
              <a:ea typeface="Monotype Koufi" pitchFamily="2" charset="-78"/>
              <a:cs typeface="Monotype Koufi" pitchFamily="2" charset="-78"/>
            </a:endParaRPr>
          </a:p>
          <a:p>
            <a:r>
              <a:rPr lang="ar-SA" dirty="0" smtClean="0">
                <a:latin typeface="Monotype Koufi" pitchFamily="2" charset="-78"/>
                <a:ea typeface="Monotype Koufi" pitchFamily="2" charset="-78"/>
                <a:cs typeface="Monotype Koufi" pitchFamily="2" charset="-78"/>
              </a:rPr>
              <a:t>5- المحافظة على الصحة العامة: بالنوم اللازم، والاسترخاء، وتناول الطعام المتوازن.</a:t>
            </a:r>
            <a:endParaRPr lang="en-US" b="1" dirty="0" smtClean="0">
              <a:ea typeface="Monotype Koufi" pitchFamily="2" charset="-78"/>
              <a:cs typeface="Monotype Koufi" pitchFamily="2" charset="-78"/>
            </a:endParaRPr>
          </a:p>
          <a:p>
            <a:pPr lvl="0"/>
            <a:r>
              <a:rPr lang="ar-SA" dirty="0" smtClean="0">
                <a:latin typeface="Monotype Koufi" pitchFamily="2" charset="-78"/>
                <a:ea typeface="Monotype Koufi" pitchFamily="2" charset="-78"/>
                <a:cs typeface="Monotype Koufi" pitchFamily="2" charset="-78"/>
              </a:rPr>
              <a:t>استخدام أوراق أسئلة امتحانات الأعوام السابقة: في  المقرر نفسه، ومحاولة الإجابة عنها دون النظر في ملخصاتك، أو محتوى المقرر. </a:t>
            </a:r>
            <a:r>
              <a:rPr lang="en-US" dirty="0" smtClean="0">
                <a:ea typeface="Monotype Koufi" pitchFamily="2" charset="-78"/>
                <a:cs typeface="Monotype Koufi" pitchFamily="2" charset="-78"/>
              </a:rPr>
              <a:t>Cottrell -1999- p219</a:t>
            </a:r>
            <a:r>
              <a:rPr lang="en-US" i="1" dirty="0" smtClean="0">
                <a:ea typeface="Monotype Koufi" pitchFamily="2" charset="-78"/>
                <a:cs typeface="Monotype Koufi" pitchFamily="2" charset="-78"/>
              </a:rPr>
              <a:t>)</a:t>
            </a:r>
            <a:r>
              <a:rPr lang="ar-IQ" dirty="0" smtClean="0">
                <a:latin typeface="Monotype Koufi" pitchFamily="2" charset="-78"/>
                <a:ea typeface="Monotype Koufi" pitchFamily="2" charset="-78"/>
                <a:cs typeface="Monotype Koufi" pitchFamily="2" charset="-78"/>
              </a:rPr>
              <a:t>)</a:t>
            </a:r>
            <a:endParaRPr lang="en-US" b="1" dirty="0" smtClean="0">
              <a:ea typeface="Monotype Koufi" pitchFamily="2" charset="-78"/>
              <a:cs typeface="Monotype Koufi" pitchFamily="2" charset="-78"/>
            </a:endParaRPr>
          </a:p>
          <a:p>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1000"/>
                                        <p:tgtEl>
                                          <p:spTgt spid="2">
                                            <p:bg/>
                                          </p:spTgt>
                                        </p:tgtEl>
                                      </p:cBhvr>
                                    </p:animEffect>
                                    <p:anim calcmode="lin" valueType="num">
                                      <p:cBhvr>
                                        <p:cTn id="8" dur="1000" fill="hold"/>
                                        <p:tgtEl>
                                          <p:spTgt spid="2">
                                            <p:bg/>
                                          </p:spTgt>
                                        </p:tgtEl>
                                        <p:attrNameLst>
                                          <p:attrName>ppt_x</p:attrName>
                                        </p:attrNameLst>
                                      </p:cBhvr>
                                      <p:tavLst>
                                        <p:tav tm="0">
                                          <p:val>
                                            <p:strVal val="#ppt_x"/>
                                          </p:val>
                                        </p:tav>
                                        <p:tav tm="100000">
                                          <p:val>
                                            <p:strVal val="#ppt_x"/>
                                          </p:val>
                                        </p:tav>
                                      </p:tavLst>
                                    </p:anim>
                                    <p:anim calcmode="lin" valueType="num">
                                      <p:cBhvr>
                                        <p:cTn id="9" dur="1000" fill="hold"/>
                                        <p:tgtEl>
                                          <p:spTgt spid="2">
                                            <p:bg/>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1000"/>
                                        <p:tgtEl>
                                          <p:spTgt spid="2">
                                            <p:txEl>
                                              <p:pRg st="2" end="2"/>
                                            </p:txEl>
                                          </p:spTgt>
                                        </p:tgtEl>
                                      </p:cBhvr>
                                    </p:animEffect>
                                    <p:anim calcmode="lin" valueType="num">
                                      <p:cBhvr>
                                        <p:cTn id="2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1000"/>
                                        <p:tgtEl>
                                          <p:spTgt spid="2">
                                            <p:txEl>
                                              <p:pRg st="3" end="3"/>
                                            </p:txEl>
                                          </p:spTgt>
                                        </p:tgtEl>
                                      </p:cBhvr>
                                    </p:animEffect>
                                    <p:anim calcmode="lin" valueType="num">
                                      <p:cBhvr>
                                        <p:cTn id="2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1000"/>
                                        <p:tgtEl>
                                          <p:spTgt spid="2">
                                            <p:txEl>
                                              <p:pRg st="4" end="4"/>
                                            </p:txEl>
                                          </p:spTgt>
                                        </p:tgtEl>
                                      </p:cBhvr>
                                    </p:animEffect>
                                    <p:anim calcmode="lin" valueType="num">
                                      <p:cBhvr>
                                        <p:cTn id="3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1000"/>
                                        <p:tgtEl>
                                          <p:spTgt spid="2">
                                            <p:txEl>
                                              <p:pRg st="5" end="5"/>
                                            </p:txEl>
                                          </p:spTgt>
                                        </p:tgtEl>
                                      </p:cBhvr>
                                    </p:animEffect>
                                    <p:anim calcmode="lin" valueType="num">
                                      <p:cBhvr>
                                        <p:cTn id="3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fade">
                                      <p:cBhvr>
                                        <p:cTn id="47" dur="1000"/>
                                        <p:tgtEl>
                                          <p:spTgt spid="2">
                                            <p:txEl>
                                              <p:pRg st="7" end="7"/>
                                            </p:txEl>
                                          </p:spTgt>
                                        </p:tgtEl>
                                      </p:cBhvr>
                                    </p:animEffect>
                                    <p:anim calcmode="lin" valueType="num">
                                      <p:cBhvr>
                                        <p:cTn id="4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7" end="7"/>
                                            </p:txEl>
                                          </p:spTgt>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fade">
                                      <p:cBhvr>
                                        <p:cTn id="52" dur="1000"/>
                                        <p:tgtEl>
                                          <p:spTgt spid="2">
                                            <p:txEl>
                                              <p:pRg st="8" end="8"/>
                                            </p:txEl>
                                          </p:spTgt>
                                        </p:tgtEl>
                                      </p:cBhvr>
                                    </p:animEffect>
                                    <p:anim calcmode="lin" valueType="num">
                                      <p:cBhvr>
                                        <p:cTn id="5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4"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04664"/>
            <a:ext cx="8229600" cy="6192688"/>
          </a:xfrm>
          <a:solidFill>
            <a:schemeClr val="accent1">
              <a:lumMod val="60000"/>
              <a:lumOff val="40000"/>
            </a:schemeClr>
          </a:solidFill>
        </p:spPr>
        <p:txBody>
          <a:bodyPr>
            <a:normAutofit fontScale="25000" lnSpcReduction="20000"/>
          </a:bodyPr>
          <a:lstStyle/>
          <a:p>
            <a:pPr lvl="0"/>
            <a:endParaRPr lang="ar-IQ" sz="9600" b="1" dirty="0" smtClean="0">
              <a:latin typeface="Monotype Koufi" pitchFamily="2" charset="-78"/>
              <a:ea typeface="Monotype Koufi" pitchFamily="2" charset="-78"/>
              <a:cs typeface="Monotype Koufi" pitchFamily="2" charset="-78"/>
            </a:endParaRPr>
          </a:p>
          <a:p>
            <a:pPr lvl="0"/>
            <a:r>
              <a:rPr lang="ar-SA" sz="9600" b="1" dirty="0" smtClean="0">
                <a:latin typeface="Monotype Koufi" pitchFamily="2" charset="-78"/>
                <a:ea typeface="Monotype Koufi" pitchFamily="2" charset="-78"/>
                <a:cs typeface="Monotype Koufi" pitchFamily="2" charset="-78"/>
              </a:rPr>
              <a:t>مهارة تناول الاختبار </a:t>
            </a:r>
            <a:r>
              <a:rPr lang="en-US" sz="9600" b="1" dirty="0" smtClean="0">
                <a:ea typeface="Monotype Koufi" pitchFamily="2" charset="-78"/>
                <a:cs typeface="Monotype Koufi" pitchFamily="2" charset="-78"/>
              </a:rPr>
              <a:t>Exam taking skill</a:t>
            </a:r>
            <a:r>
              <a:rPr lang="en-US" sz="9600" b="1" i="1" dirty="0" smtClean="0">
                <a:ea typeface="Monotype Koufi" pitchFamily="2" charset="-78"/>
                <a:cs typeface="Monotype Koufi" pitchFamily="2" charset="-78"/>
              </a:rPr>
              <a:t> </a:t>
            </a:r>
            <a:endParaRPr lang="en-US" sz="9600" b="1" dirty="0" smtClean="0">
              <a:ea typeface="Monotype Koufi" pitchFamily="2" charset="-78"/>
              <a:cs typeface="Monotype Koufi" pitchFamily="2" charset="-78"/>
            </a:endParaRPr>
          </a:p>
          <a:p>
            <a:r>
              <a:rPr lang="ar-SA" sz="9600" dirty="0" smtClean="0">
                <a:latin typeface="Monotype Koufi" pitchFamily="2" charset="-78"/>
                <a:ea typeface="Monotype Koufi" pitchFamily="2" charset="-78"/>
                <a:cs typeface="Monotype Koufi" pitchFamily="2" charset="-78"/>
              </a:rPr>
              <a:t>يمثل الموقف الاختباري ضغطاً وتوتراً لدى الطلاب. والاستراتيجيات التالية من المفترض أن تساعد على تخطي هذه الخبرة بنجاح</a:t>
            </a:r>
            <a:r>
              <a:rPr lang="en-US" sz="9600" dirty="0" smtClean="0">
                <a:ea typeface="Monotype Koufi" pitchFamily="2" charset="-78"/>
                <a:cs typeface="Monotype Koufi" pitchFamily="2" charset="-78"/>
              </a:rPr>
              <a:t>.</a:t>
            </a:r>
          </a:p>
          <a:p>
            <a:r>
              <a:rPr lang="ar-SA" sz="9600" b="1" dirty="0" smtClean="0">
                <a:latin typeface="Monotype Koufi" pitchFamily="2" charset="-78"/>
                <a:ea typeface="Monotype Koufi" pitchFamily="2" charset="-78"/>
                <a:cs typeface="Monotype Koufi" pitchFamily="2" charset="-78"/>
              </a:rPr>
              <a:t>ب) قبل أن تبدأ الإجابة</a:t>
            </a:r>
            <a:r>
              <a:rPr lang="ar-SA" sz="9600" dirty="0" smtClean="0">
                <a:latin typeface="Monotype Koufi" pitchFamily="2" charset="-78"/>
                <a:ea typeface="Monotype Koufi" pitchFamily="2" charset="-78"/>
                <a:cs typeface="Monotype Koufi" pitchFamily="2" charset="-78"/>
              </a:rPr>
              <a:t> عليك الالتزام </a:t>
            </a:r>
            <a:r>
              <a:rPr lang="ar-SA" sz="9600" dirty="0" err="1" smtClean="0">
                <a:latin typeface="Monotype Koufi" pitchFamily="2" charset="-78"/>
                <a:ea typeface="Monotype Koufi" pitchFamily="2" charset="-78"/>
                <a:cs typeface="Monotype Koufi" pitchFamily="2" charset="-78"/>
              </a:rPr>
              <a:t>بمايلي</a:t>
            </a:r>
            <a:r>
              <a:rPr lang="ar-SA" sz="9600" dirty="0" smtClean="0">
                <a:latin typeface="Monotype Koufi" pitchFamily="2" charset="-78"/>
                <a:ea typeface="Monotype Koufi" pitchFamily="2" charset="-78"/>
                <a:cs typeface="Monotype Koufi" pitchFamily="2" charset="-78"/>
              </a:rPr>
              <a:t> : (  - احتفظ بثقتك في نفسك وتذكر أنك جهزت نفسك جيدا قبل الاختبار- لا تخش من ضياع الوقت قبل أن تكون </a:t>
            </a:r>
            <a:r>
              <a:rPr lang="ar-SA" sz="9600" dirty="0" err="1" smtClean="0">
                <a:latin typeface="Monotype Koufi" pitchFamily="2" charset="-78"/>
                <a:ea typeface="Monotype Koufi" pitchFamily="2" charset="-78"/>
                <a:cs typeface="Monotype Koufi" pitchFamily="2" charset="-78"/>
              </a:rPr>
              <a:t>لك</a:t>
            </a:r>
            <a:r>
              <a:rPr lang="ar-SA" sz="9600" dirty="0" smtClean="0">
                <a:latin typeface="Monotype Koufi" pitchFamily="2" charset="-78"/>
                <a:ea typeface="Monotype Koufi" pitchFamily="2" charset="-78"/>
                <a:cs typeface="Monotype Koufi" pitchFamily="2" charset="-78"/>
              </a:rPr>
              <a:t> ألفة بالاختبار- اقرأ ورقة الأسئلة بشكل سريع، بعد أن تتأكد من فهمك لتعليمات الاختبار، ولا تتوتر إذا كانت بعض الأسئلة غامضة- حاول أن تفهم ما يريده السؤال، بسؤال نفسك عما يتطلع إليه الممتحن- استخدم الأمثلة من خلال موضوعات المقرر، أو من خبراتك الخاصة- خطط كيف ستستثمر الوقت المخصص للامتحان بتوزيعه على الأسئلة التي تعرف إجاباتها، والمراجعة للإجابة.‏)</a:t>
            </a:r>
            <a:endParaRPr lang="en-US" sz="9600" dirty="0" smtClean="0">
              <a:ea typeface="Monotype Koufi" pitchFamily="2" charset="-78"/>
              <a:cs typeface="Monotype Koufi" pitchFamily="2" charset="-78"/>
            </a:endParaRPr>
          </a:p>
          <a:p>
            <a:r>
              <a:rPr lang="ar-SA" sz="9600" b="1" dirty="0" err="1" smtClean="0">
                <a:latin typeface="Monotype Koufi" pitchFamily="2" charset="-78"/>
                <a:ea typeface="Monotype Koufi" pitchFamily="2" charset="-78"/>
                <a:cs typeface="Monotype Koufi" pitchFamily="2" charset="-78"/>
              </a:rPr>
              <a:t>جـ</a:t>
            </a:r>
            <a:r>
              <a:rPr lang="ar-SA" sz="9600" b="1" dirty="0" smtClean="0">
                <a:latin typeface="Monotype Koufi" pitchFamily="2" charset="-78"/>
                <a:ea typeface="Monotype Koufi" pitchFamily="2" charset="-78"/>
                <a:cs typeface="Monotype Koufi" pitchFamily="2" charset="-78"/>
              </a:rPr>
              <a:t>) في نهاية وقت الامتحان، </a:t>
            </a:r>
            <a:r>
              <a:rPr lang="ar-SA" sz="9600" dirty="0" smtClean="0">
                <a:latin typeface="Monotype Koufi" pitchFamily="2" charset="-78"/>
                <a:ea typeface="Monotype Koufi" pitchFamily="2" charset="-78"/>
                <a:cs typeface="Monotype Koufi" pitchFamily="2" charset="-78"/>
              </a:rPr>
              <a:t>عليك الالتزام بما يلي:</a:t>
            </a:r>
            <a:endParaRPr lang="en-US" sz="9600" dirty="0" smtClean="0">
              <a:ea typeface="Monotype Koufi" pitchFamily="2" charset="-78"/>
              <a:cs typeface="Monotype Koufi" pitchFamily="2" charset="-78"/>
            </a:endParaRPr>
          </a:p>
          <a:p>
            <a:r>
              <a:rPr lang="ar-SA" sz="9600" dirty="0" smtClean="0">
                <a:latin typeface="Monotype Koufi" pitchFamily="2" charset="-78"/>
                <a:ea typeface="Monotype Koufi" pitchFamily="2" charset="-78"/>
                <a:cs typeface="Monotype Koufi" pitchFamily="2" charset="-78"/>
              </a:rPr>
              <a:t>(- أعد قراءة التعليمات وإجاباتك على كل سؤال، حتى لا تغفل شيء- أعد قراءة الأسئلة   وإجابتك عليها بدقة)</a:t>
            </a:r>
            <a:endParaRPr lang="en-US" sz="9600" dirty="0" smtClean="0">
              <a:ea typeface="Monotype Koufi" pitchFamily="2" charset="-78"/>
              <a:cs typeface="Monotype Koufi" pitchFamily="2" charset="-78"/>
            </a:endParaRPr>
          </a:p>
          <a:p>
            <a:r>
              <a:rPr lang="ar-SA" sz="9600" dirty="0" smtClean="0">
                <a:latin typeface="Monotype Koufi" pitchFamily="2" charset="-78"/>
                <a:ea typeface="Monotype Koufi" pitchFamily="2" charset="-78"/>
                <a:cs typeface="Monotype Koufi" pitchFamily="2" charset="-78"/>
              </a:rPr>
              <a:t>و) إذا رد الممتحن </a:t>
            </a:r>
            <a:r>
              <a:rPr lang="ar-SA" sz="9600" dirty="0" err="1" smtClean="0">
                <a:latin typeface="Monotype Koufi" pitchFamily="2" charset="-78"/>
                <a:ea typeface="Monotype Koufi" pitchFamily="2" charset="-78"/>
                <a:cs typeface="Monotype Koufi" pitchFamily="2" charset="-78"/>
              </a:rPr>
              <a:t>لك</a:t>
            </a:r>
            <a:r>
              <a:rPr lang="ar-SA" sz="9600" dirty="0" smtClean="0">
                <a:latin typeface="Monotype Koufi" pitchFamily="2" charset="-78"/>
                <a:ea typeface="Monotype Koufi" pitchFamily="2" charset="-78"/>
                <a:cs typeface="Monotype Koufi" pitchFamily="2" charset="-78"/>
              </a:rPr>
              <a:t> ورقة الإجابة بعد تصحيحها، فحاول أن تحدد أنماط الأخطاء التي</a:t>
            </a:r>
            <a:r>
              <a:rPr lang="ar-IQ" sz="9600" dirty="0" smtClean="0">
                <a:ea typeface="Monotype Koufi" pitchFamily="2" charset="-78"/>
                <a:cs typeface="Monotype Koufi" pitchFamily="2" charset="-78"/>
              </a:rPr>
              <a:t> </a:t>
            </a:r>
            <a:r>
              <a:rPr lang="ar-SA" sz="9600" dirty="0" smtClean="0">
                <a:latin typeface="Monotype Koufi" pitchFamily="2" charset="-78"/>
                <a:ea typeface="Monotype Koufi" pitchFamily="2" charset="-78"/>
                <a:cs typeface="Monotype Koufi" pitchFamily="2" charset="-78"/>
              </a:rPr>
              <a:t>ارتكبتها، حتى تحسن من أدائك المستقبلي، وتذكر أن تناول الاختبار مهارة تتحسن   بالممارسة  فلا تغفل عنها. </a:t>
            </a:r>
            <a:endParaRPr lang="en-US" sz="9600" dirty="0" smtClean="0">
              <a:ea typeface="Monotype Koufi" pitchFamily="2" charset="-78"/>
              <a:cs typeface="Monotype Koufi" pitchFamily="2" charset="-78"/>
            </a:endParaRPr>
          </a:p>
          <a:p>
            <a:pPr>
              <a:buNone/>
            </a:pPr>
            <a:endParaRPr lang="en-US" sz="9600" dirty="0" smtClean="0">
              <a:ea typeface="Monotype Koufi" pitchFamily="2" charset="-78"/>
              <a:cs typeface="Monotype Koufi" pitchFamily="2" charset="-78"/>
            </a:endParaRPr>
          </a:p>
          <a:p>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anim calcmode="lin" valueType="num">
                                      <p:cBhvr>
                                        <p:cTn id="8" dur="2000" fill="hold"/>
                                        <p:tgtEl>
                                          <p:spTgt spid="2">
                                            <p:bg/>
                                          </p:spTgt>
                                        </p:tgtEl>
                                        <p:attrNameLst>
                                          <p:attrName>style.rotation</p:attrName>
                                        </p:attrNameLst>
                                      </p:cBhvr>
                                      <p:tavLst>
                                        <p:tav tm="0">
                                          <p:val>
                                            <p:fltVal val="720"/>
                                          </p:val>
                                        </p:tav>
                                        <p:tav tm="100000">
                                          <p:val>
                                            <p:fltVal val="0"/>
                                          </p:val>
                                        </p:tav>
                                      </p:tavLst>
                                    </p:anim>
                                    <p:anim calcmode="lin" valueType="num">
                                      <p:cBhvr>
                                        <p:cTn id="9" dur="2000" fill="hold"/>
                                        <p:tgtEl>
                                          <p:spTgt spid="2">
                                            <p:bg/>
                                          </p:spTgt>
                                        </p:tgtEl>
                                        <p:attrNameLst>
                                          <p:attrName>ppt_h</p:attrName>
                                        </p:attrNameLst>
                                      </p:cBhvr>
                                      <p:tavLst>
                                        <p:tav tm="0">
                                          <p:val>
                                            <p:fltVal val="0"/>
                                          </p:val>
                                        </p:tav>
                                        <p:tav tm="100000">
                                          <p:val>
                                            <p:strVal val="#ppt_h"/>
                                          </p:val>
                                        </p:tav>
                                      </p:tavLst>
                                    </p:anim>
                                    <p:anim calcmode="lin" valueType="num">
                                      <p:cBhvr>
                                        <p:cTn id="10" dur="2000" fill="hold"/>
                                        <p:tgtEl>
                                          <p:spTgt spid="2">
                                            <p:bg/>
                                          </p:spTgt>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anim calcmode="lin" valueType="num">
                                      <p:cBhvr>
                                        <p:cTn id="14" dur="2000" fill="hold"/>
                                        <p:tgtEl>
                                          <p:spTgt spid="2">
                                            <p:txEl>
                                              <p:pRg st="1" end="1"/>
                                            </p:txEl>
                                          </p:spTgt>
                                        </p:tgtEl>
                                        <p:attrNameLst>
                                          <p:attrName>style.rotation</p:attrName>
                                        </p:attrNameLst>
                                      </p:cBhvr>
                                      <p:tavLst>
                                        <p:tav tm="0">
                                          <p:val>
                                            <p:fltVal val="720"/>
                                          </p:val>
                                        </p:tav>
                                        <p:tav tm="100000">
                                          <p:val>
                                            <p:fltVal val="0"/>
                                          </p:val>
                                        </p:tav>
                                      </p:tavLst>
                                    </p:anim>
                                    <p:anim calcmode="lin" valueType="num">
                                      <p:cBhvr>
                                        <p:cTn id="15" dur="2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6" dur="2000" fill="hold"/>
                                        <p:tgtEl>
                                          <p:spTgt spid="2">
                                            <p:txEl>
                                              <p:pRg st="1" end="1"/>
                                            </p:txEl>
                                          </p:spTgt>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2000"/>
                                        <p:tgtEl>
                                          <p:spTgt spid="2">
                                            <p:txEl>
                                              <p:pRg st="2" end="2"/>
                                            </p:txEl>
                                          </p:spTgt>
                                        </p:tgtEl>
                                      </p:cBhvr>
                                    </p:animEffect>
                                    <p:anim calcmode="lin" valueType="num">
                                      <p:cBhvr>
                                        <p:cTn id="20" dur="2000" fill="hold"/>
                                        <p:tgtEl>
                                          <p:spTgt spid="2">
                                            <p:txEl>
                                              <p:pRg st="2" end="2"/>
                                            </p:txEl>
                                          </p:spTgt>
                                        </p:tgtEl>
                                        <p:attrNameLst>
                                          <p:attrName>style.rotation</p:attrName>
                                        </p:attrNameLst>
                                      </p:cBhvr>
                                      <p:tavLst>
                                        <p:tav tm="0">
                                          <p:val>
                                            <p:fltVal val="720"/>
                                          </p:val>
                                        </p:tav>
                                        <p:tav tm="100000">
                                          <p:val>
                                            <p:fltVal val="0"/>
                                          </p:val>
                                        </p:tav>
                                      </p:tavLst>
                                    </p:anim>
                                    <p:anim calcmode="lin" valueType="num">
                                      <p:cBhvr>
                                        <p:cTn id="21" dur="2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2" dur="2000" fill="hold"/>
                                        <p:tgtEl>
                                          <p:spTgt spid="2">
                                            <p:txEl>
                                              <p:pRg st="2" end="2"/>
                                            </p:txEl>
                                          </p:spTgt>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2000"/>
                                        <p:tgtEl>
                                          <p:spTgt spid="2">
                                            <p:txEl>
                                              <p:pRg st="3" end="3"/>
                                            </p:txEl>
                                          </p:spTgt>
                                        </p:tgtEl>
                                      </p:cBhvr>
                                    </p:animEffect>
                                    <p:anim calcmode="lin" valueType="num">
                                      <p:cBhvr>
                                        <p:cTn id="26" dur="2000" fill="hold"/>
                                        <p:tgtEl>
                                          <p:spTgt spid="2">
                                            <p:txEl>
                                              <p:pRg st="3" end="3"/>
                                            </p:txEl>
                                          </p:spTgt>
                                        </p:tgtEl>
                                        <p:attrNameLst>
                                          <p:attrName>style.rotation</p:attrName>
                                        </p:attrNameLst>
                                      </p:cBhvr>
                                      <p:tavLst>
                                        <p:tav tm="0">
                                          <p:val>
                                            <p:fltVal val="720"/>
                                          </p:val>
                                        </p:tav>
                                        <p:tav tm="100000">
                                          <p:val>
                                            <p:fltVal val="0"/>
                                          </p:val>
                                        </p:tav>
                                      </p:tavLst>
                                    </p:anim>
                                    <p:anim calcmode="lin" valueType="num">
                                      <p:cBhvr>
                                        <p:cTn id="27" dur="2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28" dur="2000" fill="hold"/>
                                        <p:tgtEl>
                                          <p:spTgt spid="2">
                                            <p:txEl>
                                              <p:pRg st="3" end="3"/>
                                            </p:txEl>
                                          </p:spTgt>
                                        </p:tgtEl>
                                        <p:attrNameLst>
                                          <p:attrName>ppt_w</p:attrName>
                                        </p:attrNameLst>
                                      </p:cBhvr>
                                      <p:tavLst>
                                        <p:tav tm="0">
                                          <p:val>
                                            <p:fltVal val="0"/>
                                          </p:val>
                                        </p:tav>
                                        <p:tav tm="100000">
                                          <p:val>
                                            <p:strVal val="#ppt_w"/>
                                          </p:val>
                                        </p:tav>
                                      </p:tavLst>
                                    </p:anim>
                                  </p:childTnLst>
                                </p:cTn>
                              </p:par>
                              <p:par>
                                <p:cTn id="29" presetID="35" presetClass="entr" presetSubtype="0" fill="hold" grpId="0"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2000"/>
                                        <p:tgtEl>
                                          <p:spTgt spid="2">
                                            <p:txEl>
                                              <p:pRg st="4" end="4"/>
                                            </p:txEl>
                                          </p:spTgt>
                                        </p:tgtEl>
                                      </p:cBhvr>
                                    </p:animEffect>
                                    <p:anim calcmode="lin" valueType="num">
                                      <p:cBhvr>
                                        <p:cTn id="32" dur="2000" fill="hold"/>
                                        <p:tgtEl>
                                          <p:spTgt spid="2">
                                            <p:txEl>
                                              <p:pRg st="4" end="4"/>
                                            </p:txEl>
                                          </p:spTgt>
                                        </p:tgtEl>
                                        <p:attrNameLst>
                                          <p:attrName>style.rotation</p:attrName>
                                        </p:attrNameLst>
                                      </p:cBhvr>
                                      <p:tavLst>
                                        <p:tav tm="0">
                                          <p:val>
                                            <p:fltVal val="720"/>
                                          </p:val>
                                        </p:tav>
                                        <p:tav tm="100000">
                                          <p:val>
                                            <p:fltVal val="0"/>
                                          </p:val>
                                        </p:tav>
                                      </p:tavLst>
                                    </p:anim>
                                    <p:anim calcmode="lin" valueType="num">
                                      <p:cBhvr>
                                        <p:cTn id="33" dur="2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34" dur="2000" fill="hold"/>
                                        <p:tgtEl>
                                          <p:spTgt spid="2">
                                            <p:txEl>
                                              <p:pRg st="4" end="4"/>
                                            </p:txEl>
                                          </p:spTgt>
                                        </p:tgtEl>
                                        <p:attrNameLst>
                                          <p:attrName>ppt_w</p:attrName>
                                        </p:attrNameLst>
                                      </p:cBhvr>
                                      <p:tavLst>
                                        <p:tav tm="0">
                                          <p:val>
                                            <p:fltVal val="0"/>
                                          </p:val>
                                        </p:tav>
                                        <p:tav tm="100000">
                                          <p:val>
                                            <p:strVal val="#ppt_w"/>
                                          </p:val>
                                        </p:tav>
                                      </p:tavLst>
                                    </p:anim>
                                  </p:childTnLst>
                                </p:cTn>
                              </p:par>
                              <p:par>
                                <p:cTn id="35" presetID="35" presetClass="entr" presetSubtype="0" fill="hold" grpId="0" nodeType="with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2000"/>
                                        <p:tgtEl>
                                          <p:spTgt spid="2">
                                            <p:txEl>
                                              <p:pRg st="5" end="5"/>
                                            </p:txEl>
                                          </p:spTgt>
                                        </p:tgtEl>
                                      </p:cBhvr>
                                    </p:animEffect>
                                    <p:anim calcmode="lin" valueType="num">
                                      <p:cBhvr>
                                        <p:cTn id="38" dur="2000" fill="hold"/>
                                        <p:tgtEl>
                                          <p:spTgt spid="2">
                                            <p:txEl>
                                              <p:pRg st="5" end="5"/>
                                            </p:txEl>
                                          </p:spTgt>
                                        </p:tgtEl>
                                        <p:attrNameLst>
                                          <p:attrName>style.rotation</p:attrName>
                                        </p:attrNameLst>
                                      </p:cBhvr>
                                      <p:tavLst>
                                        <p:tav tm="0">
                                          <p:val>
                                            <p:fltVal val="720"/>
                                          </p:val>
                                        </p:tav>
                                        <p:tav tm="100000">
                                          <p:val>
                                            <p:fltVal val="0"/>
                                          </p:val>
                                        </p:tav>
                                      </p:tavLst>
                                    </p:anim>
                                    <p:anim calcmode="lin" valueType="num">
                                      <p:cBhvr>
                                        <p:cTn id="39" dur="2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40" dur="2000" fill="hold"/>
                                        <p:tgtEl>
                                          <p:spTgt spid="2">
                                            <p:txEl>
                                              <p:pRg st="5" end="5"/>
                                            </p:txEl>
                                          </p:spTgt>
                                        </p:tgtEl>
                                        <p:attrNameLst>
                                          <p:attrName>ppt_w</p:attrName>
                                        </p:attrNameLst>
                                      </p:cBhvr>
                                      <p:tavLst>
                                        <p:tav tm="0">
                                          <p:val>
                                            <p:fltVal val="0"/>
                                          </p:val>
                                        </p:tav>
                                        <p:tav tm="100000">
                                          <p:val>
                                            <p:strVal val="#ppt_w"/>
                                          </p:val>
                                        </p:tav>
                                      </p:tavLst>
                                    </p:anim>
                                  </p:childTnLst>
                                </p:cTn>
                              </p:par>
                              <p:par>
                                <p:cTn id="41" presetID="35" presetClass="entr" presetSubtype="0" fill="hold" grpId="0" nodeType="with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fade">
                                      <p:cBhvr>
                                        <p:cTn id="43" dur="2000"/>
                                        <p:tgtEl>
                                          <p:spTgt spid="2">
                                            <p:txEl>
                                              <p:pRg st="6" end="6"/>
                                            </p:txEl>
                                          </p:spTgt>
                                        </p:tgtEl>
                                      </p:cBhvr>
                                    </p:animEffect>
                                    <p:anim calcmode="lin" valueType="num">
                                      <p:cBhvr>
                                        <p:cTn id="44" dur="2000" fill="hold"/>
                                        <p:tgtEl>
                                          <p:spTgt spid="2">
                                            <p:txEl>
                                              <p:pRg st="6" end="6"/>
                                            </p:txEl>
                                          </p:spTgt>
                                        </p:tgtEl>
                                        <p:attrNameLst>
                                          <p:attrName>style.rotation</p:attrName>
                                        </p:attrNameLst>
                                      </p:cBhvr>
                                      <p:tavLst>
                                        <p:tav tm="0">
                                          <p:val>
                                            <p:fltVal val="720"/>
                                          </p:val>
                                        </p:tav>
                                        <p:tav tm="100000">
                                          <p:val>
                                            <p:fltVal val="0"/>
                                          </p:val>
                                        </p:tav>
                                      </p:tavLst>
                                    </p:anim>
                                    <p:anim calcmode="lin" valueType="num">
                                      <p:cBhvr>
                                        <p:cTn id="45" dur="2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46" dur="2000" fill="hold"/>
                                        <p:tgtEl>
                                          <p:spTgt spid="2">
                                            <p:txEl>
                                              <p:pRg st="6" end="6"/>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ln w="76200">
            <a:solidFill>
              <a:schemeClr val="tx1">
                <a:lumMod val="75000"/>
                <a:lumOff val="25000"/>
              </a:schemeClr>
            </a:solidFill>
          </a:ln>
          <a:effectLst>
            <a:glow rad="228600">
              <a:schemeClr val="accent1">
                <a:satMod val="175000"/>
                <a:alpha val="40000"/>
              </a:schemeClr>
            </a:glow>
            <a:outerShdw blurRad="39000" dist="25400" dir="5400000" rotWithShape="0">
              <a:schemeClr val="accent1">
                <a:shade val="33000"/>
                <a:alpha val="83000"/>
              </a:schemeClr>
            </a:outerShdw>
          </a:effectLst>
          <a:scene3d>
            <a:camera prst="isometricOffAxis1Right"/>
            <a:lightRig rig="threePt" dir="t"/>
          </a:scene3d>
        </p:spPr>
        <p:style>
          <a:lnRef idx="1">
            <a:schemeClr val="accent1"/>
          </a:lnRef>
          <a:fillRef idx="3">
            <a:schemeClr val="accent1"/>
          </a:fillRef>
          <a:effectRef idx="2">
            <a:schemeClr val="accent1"/>
          </a:effectRef>
          <a:fontRef idx="minor">
            <a:schemeClr val="lt1"/>
          </a:fontRef>
        </p:style>
        <p:txBody>
          <a:bodyPr anchor="ctr">
            <a:normAutofit/>
          </a:bodyPr>
          <a:lstStyle/>
          <a:p>
            <a:pPr algn="ctr">
              <a:buNone/>
            </a:pPr>
            <a:r>
              <a:rPr lang="ar-IQ" sz="7200" dirty="0" smtClean="0">
                <a:latin typeface="Monotype Koufi" pitchFamily="2" charset="-78"/>
                <a:ea typeface="Monotype Koufi" pitchFamily="2" charset="-78"/>
                <a:cs typeface="Monotype Koufi" pitchFamily="2" charset="-78"/>
              </a:rPr>
              <a:t>شكرا </a:t>
            </a:r>
            <a:r>
              <a:rPr lang="ar-IQ" sz="7200" dirty="0" err="1" smtClean="0">
                <a:latin typeface="Monotype Koufi" pitchFamily="2" charset="-78"/>
                <a:ea typeface="Monotype Koufi" pitchFamily="2" charset="-78"/>
                <a:cs typeface="Monotype Koufi" pitchFamily="2" charset="-78"/>
              </a:rPr>
              <a:t>لاصغائكم</a:t>
            </a:r>
            <a:endParaRPr lang="ar-IQ" sz="7200" dirty="0" smtClean="0">
              <a:latin typeface="Monotype Koufi" pitchFamily="2" charset="-78"/>
              <a:ea typeface="Monotype Koufi" pitchFamily="2" charset="-78"/>
              <a:cs typeface="Monotype Koufi" pitchFamily="2" charset="-78"/>
            </a:endParaRPr>
          </a:p>
          <a:p>
            <a:pPr algn="l">
              <a:buNone/>
            </a:pPr>
            <a:r>
              <a:rPr lang="ar-IQ" sz="4000" dirty="0" smtClean="0">
                <a:solidFill>
                  <a:schemeClr val="tx1"/>
                </a:solidFill>
                <a:latin typeface="Monotype Koufi" pitchFamily="2" charset="-78"/>
                <a:ea typeface="Monotype Koufi" pitchFamily="2" charset="-78"/>
                <a:cs typeface="Monotype Koufi" pitchFamily="2" charset="-78"/>
              </a:rPr>
              <a:t>د. مائدة مردان</a:t>
            </a:r>
            <a:endParaRPr lang="ar-IQ" sz="4000" dirty="0">
              <a:solidFill>
                <a:schemeClr val="tx1"/>
              </a:solidFill>
              <a:latin typeface="Monotype Koufi" pitchFamily="2" charset="-78"/>
              <a:ea typeface="Monotype Koufi" pitchFamily="2" charset="-78"/>
              <a:cs typeface="Monotype Koufi"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1"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600" decel="100000"/>
                                        <p:tgtEl>
                                          <p:spTgt spid="4">
                                            <p:bg/>
                                          </p:spTgt>
                                        </p:tgtEl>
                                      </p:cBhvr>
                                    </p:animEffect>
                                    <p:anim calcmode="lin" valueType="num">
                                      <p:cBhvr>
                                        <p:cTn id="8" dur="1600" decel="100000" fill="hold"/>
                                        <p:tgtEl>
                                          <p:spTgt spid="4">
                                            <p:bg/>
                                          </p:spTgt>
                                        </p:tgtEl>
                                        <p:attrNameLst>
                                          <p:attrName>style.rotation</p:attrName>
                                        </p:attrNameLst>
                                      </p:cBhvr>
                                      <p:tavLst>
                                        <p:tav tm="0">
                                          <p:val>
                                            <p:fltVal val="-90"/>
                                          </p:val>
                                        </p:tav>
                                        <p:tav tm="100000">
                                          <p:val>
                                            <p:fltVal val="0"/>
                                          </p:val>
                                        </p:tav>
                                      </p:tavLst>
                                    </p:anim>
                                    <p:anim calcmode="lin" valueType="num">
                                      <p:cBhvr>
                                        <p:cTn id="9" dur="1600" decel="100000" fill="hold"/>
                                        <p:tgtEl>
                                          <p:spTgt spid="4">
                                            <p:bg/>
                                          </p:spTgt>
                                        </p:tgtEl>
                                        <p:attrNameLst>
                                          <p:attrName>ppt_x</p:attrName>
                                        </p:attrNameLst>
                                      </p:cBhvr>
                                      <p:tavLst>
                                        <p:tav tm="0">
                                          <p:val>
                                            <p:strVal val="#ppt_x+0.4"/>
                                          </p:val>
                                        </p:tav>
                                        <p:tav tm="100000">
                                          <p:val>
                                            <p:strVal val="#ppt_x-0.05"/>
                                          </p:val>
                                        </p:tav>
                                      </p:tavLst>
                                    </p:anim>
                                    <p:anim calcmode="lin" valueType="num">
                                      <p:cBhvr>
                                        <p:cTn id="10" dur="1600" decel="100000" fill="hold"/>
                                        <p:tgtEl>
                                          <p:spTgt spid="4">
                                            <p:bg/>
                                          </p:spTgt>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bg/>
                                          </p:spTgt>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bg/>
                                          </p:spTgt>
                                        </p:tgtEl>
                                        <p:attrNameLst>
                                          <p:attrName>ppt_y</p:attrName>
                                        </p:attrNameLst>
                                      </p:cBhvr>
                                      <p:tavLst>
                                        <p:tav tm="0">
                                          <p:val>
                                            <p:strVal val="#ppt_y+0.1"/>
                                          </p:val>
                                        </p:tav>
                                        <p:tav tm="100000">
                                          <p:val>
                                            <p:strVal val="#ppt_y"/>
                                          </p:val>
                                        </p:tav>
                                      </p:tavLst>
                                    </p:anim>
                                  </p:childTnLst>
                                </p:cTn>
                              </p:par>
                              <p:par>
                                <p:cTn id="13" presetID="30" presetClass="entr" presetSubtype="0" fill="hold" grpId="1"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1600" decel="100000"/>
                                        <p:tgtEl>
                                          <p:spTgt spid="4">
                                            <p:txEl>
                                              <p:pRg st="0" end="0"/>
                                            </p:txEl>
                                          </p:spTgt>
                                        </p:tgtEl>
                                      </p:cBhvr>
                                    </p:animEffect>
                                    <p:anim calcmode="lin" valueType="num">
                                      <p:cBhvr>
                                        <p:cTn id="16" dur="1600" decel="100000" fill="hold"/>
                                        <p:tgtEl>
                                          <p:spTgt spid="4">
                                            <p:txEl>
                                              <p:pRg st="0" end="0"/>
                                            </p:txEl>
                                          </p:spTgt>
                                        </p:tgtEl>
                                        <p:attrNameLst>
                                          <p:attrName>style.rotation</p:attrName>
                                        </p:attrNameLst>
                                      </p:cBhvr>
                                      <p:tavLst>
                                        <p:tav tm="0">
                                          <p:val>
                                            <p:fltVal val="-90"/>
                                          </p:val>
                                        </p:tav>
                                        <p:tav tm="100000">
                                          <p:val>
                                            <p:fltVal val="0"/>
                                          </p:val>
                                        </p:tav>
                                      </p:tavLst>
                                    </p:anim>
                                    <p:anim calcmode="lin" valueType="num">
                                      <p:cBhvr>
                                        <p:cTn id="17" dur="1600" decel="100000" fill="hold"/>
                                        <p:tgtEl>
                                          <p:spTgt spid="4">
                                            <p:txEl>
                                              <p:pRg st="0" end="0"/>
                                            </p:txEl>
                                          </p:spTgt>
                                        </p:tgtEl>
                                        <p:attrNameLst>
                                          <p:attrName>ppt_x</p:attrName>
                                        </p:attrNameLst>
                                      </p:cBhvr>
                                      <p:tavLst>
                                        <p:tav tm="0">
                                          <p:val>
                                            <p:strVal val="#ppt_x+0.4"/>
                                          </p:val>
                                        </p:tav>
                                        <p:tav tm="100000">
                                          <p:val>
                                            <p:strVal val="#ppt_x-0.05"/>
                                          </p:val>
                                        </p:tav>
                                      </p:tavLst>
                                    </p:anim>
                                    <p:anim calcmode="lin" valueType="num">
                                      <p:cBhvr>
                                        <p:cTn id="18" dur="1600" decel="100000" fill="hold"/>
                                        <p:tgtEl>
                                          <p:spTgt spid="4">
                                            <p:txEl>
                                              <p:pRg st="0" end="0"/>
                                            </p:txEl>
                                          </p:spTgt>
                                        </p:tgtEl>
                                        <p:attrNameLst>
                                          <p:attrName>ppt_y</p:attrName>
                                        </p:attrNameLst>
                                      </p:cBhvr>
                                      <p:tavLst>
                                        <p:tav tm="0">
                                          <p:val>
                                            <p:strVal val="#ppt_y-0.4"/>
                                          </p:val>
                                        </p:tav>
                                        <p:tav tm="100000">
                                          <p:val>
                                            <p:strVal val="#ppt_y+0.1"/>
                                          </p:val>
                                        </p:tav>
                                      </p:tavLst>
                                    </p:anim>
                                    <p:anim calcmode="lin" valueType="num">
                                      <p:cBhvr>
                                        <p:cTn id="19" dur="400" accel="100000" fill="hold">
                                          <p:stCondLst>
                                            <p:cond delay="1600"/>
                                          </p:stCondLst>
                                        </p:cTn>
                                        <p:tgtEl>
                                          <p:spTgt spid="4">
                                            <p:txEl>
                                              <p:pRg st="0" end="0"/>
                                            </p:txEl>
                                          </p:spTgt>
                                        </p:tgtEl>
                                        <p:attrNameLst>
                                          <p:attrName>ppt_x</p:attrName>
                                        </p:attrNameLst>
                                      </p:cBhvr>
                                      <p:tavLst>
                                        <p:tav tm="0">
                                          <p:val>
                                            <p:strVal val="#ppt_x-0.05"/>
                                          </p:val>
                                        </p:tav>
                                        <p:tav tm="100000">
                                          <p:val>
                                            <p:strVal val="#ppt_x"/>
                                          </p:val>
                                        </p:tav>
                                      </p:tavLst>
                                    </p:anim>
                                    <p:anim calcmode="lin" valueType="num">
                                      <p:cBhvr>
                                        <p:cTn id="20" dur="400" accel="100000" fill="hold">
                                          <p:stCondLst>
                                            <p:cond delay="1600"/>
                                          </p:stCondLst>
                                        </p:cTn>
                                        <p:tgtEl>
                                          <p:spTgt spid="4">
                                            <p:txEl>
                                              <p:pRg st="0" end="0"/>
                                            </p:txEl>
                                          </p:spTgt>
                                        </p:tgtEl>
                                        <p:attrNameLst>
                                          <p:attrName>ppt_y</p:attrName>
                                        </p:attrNameLst>
                                      </p:cBhvr>
                                      <p:tavLst>
                                        <p:tav tm="0">
                                          <p:val>
                                            <p:strVal val="#ppt_y+0.1"/>
                                          </p:val>
                                        </p:tav>
                                        <p:tav tm="100000">
                                          <p:val>
                                            <p:strVal val="#ppt_y"/>
                                          </p:val>
                                        </p:tav>
                                      </p:tavLst>
                                    </p:anim>
                                  </p:childTnLst>
                                </p:cTn>
                              </p:par>
                              <p:par>
                                <p:cTn id="21" presetID="30" presetClass="entr" presetSubtype="0" fill="hold" grpId="1"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1600" decel="100000"/>
                                        <p:tgtEl>
                                          <p:spTgt spid="4">
                                            <p:txEl>
                                              <p:pRg st="1" end="1"/>
                                            </p:txEl>
                                          </p:spTgt>
                                        </p:tgtEl>
                                      </p:cBhvr>
                                    </p:animEffect>
                                    <p:anim calcmode="lin" valueType="num">
                                      <p:cBhvr>
                                        <p:cTn id="24" dur="1600" decel="100000" fill="hold"/>
                                        <p:tgtEl>
                                          <p:spTgt spid="4">
                                            <p:txEl>
                                              <p:pRg st="1" end="1"/>
                                            </p:txEl>
                                          </p:spTgt>
                                        </p:tgtEl>
                                        <p:attrNameLst>
                                          <p:attrName>style.rotation</p:attrName>
                                        </p:attrNameLst>
                                      </p:cBhvr>
                                      <p:tavLst>
                                        <p:tav tm="0">
                                          <p:val>
                                            <p:fltVal val="-90"/>
                                          </p:val>
                                        </p:tav>
                                        <p:tav tm="100000">
                                          <p:val>
                                            <p:fltVal val="0"/>
                                          </p:val>
                                        </p:tav>
                                      </p:tavLst>
                                    </p:anim>
                                    <p:anim calcmode="lin" valueType="num">
                                      <p:cBhvr>
                                        <p:cTn id="25" dur="1600" decel="100000" fill="hold"/>
                                        <p:tgtEl>
                                          <p:spTgt spid="4">
                                            <p:txEl>
                                              <p:pRg st="1" end="1"/>
                                            </p:txEl>
                                          </p:spTgt>
                                        </p:tgtEl>
                                        <p:attrNameLst>
                                          <p:attrName>ppt_x</p:attrName>
                                        </p:attrNameLst>
                                      </p:cBhvr>
                                      <p:tavLst>
                                        <p:tav tm="0">
                                          <p:val>
                                            <p:strVal val="#ppt_x+0.4"/>
                                          </p:val>
                                        </p:tav>
                                        <p:tav tm="100000">
                                          <p:val>
                                            <p:strVal val="#ppt_x-0.05"/>
                                          </p:val>
                                        </p:tav>
                                      </p:tavLst>
                                    </p:anim>
                                    <p:anim calcmode="lin" valueType="num">
                                      <p:cBhvr>
                                        <p:cTn id="26" dur="1600" decel="100000" fill="hold"/>
                                        <p:tgtEl>
                                          <p:spTgt spid="4">
                                            <p:txEl>
                                              <p:pRg st="1" end="1"/>
                                            </p:txEl>
                                          </p:spTgt>
                                        </p:tgtEl>
                                        <p:attrNameLst>
                                          <p:attrName>ppt_y</p:attrName>
                                        </p:attrNameLst>
                                      </p:cBhvr>
                                      <p:tavLst>
                                        <p:tav tm="0">
                                          <p:val>
                                            <p:strVal val="#ppt_y-0.4"/>
                                          </p:val>
                                        </p:tav>
                                        <p:tav tm="100000">
                                          <p:val>
                                            <p:strVal val="#ppt_y+0.1"/>
                                          </p:val>
                                        </p:tav>
                                      </p:tavLst>
                                    </p:anim>
                                    <p:anim calcmode="lin" valueType="num">
                                      <p:cBhvr>
                                        <p:cTn id="27" dur="400" accel="100000" fill="hold">
                                          <p:stCondLst>
                                            <p:cond delay="1600"/>
                                          </p:stCondLst>
                                        </p:cTn>
                                        <p:tgtEl>
                                          <p:spTgt spid="4">
                                            <p:txEl>
                                              <p:pRg st="1" end="1"/>
                                            </p:txEl>
                                          </p:spTgt>
                                        </p:tgtEl>
                                        <p:attrNameLst>
                                          <p:attrName>ppt_x</p:attrName>
                                        </p:attrNameLst>
                                      </p:cBhvr>
                                      <p:tavLst>
                                        <p:tav tm="0">
                                          <p:val>
                                            <p:strVal val="#ppt_x-0.05"/>
                                          </p:val>
                                        </p:tav>
                                        <p:tav tm="100000">
                                          <p:val>
                                            <p:strVal val="#ppt_x"/>
                                          </p:val>
                                        </p:tav>
                                      </p:tavLst>
                                    </p:anim>
                                    <p:anim calcmode="lin" valueType="num">
                                      <p:cBhvr>
                                        <p:cTn id="28" dur="400" accel="100000" fill="hold">
                                          <p:stCondLst>
                                            <p:cond delay="1600"/>
                                          </p:stCondLst>
                                        </p:cTn>
                                        <p:tgtEl>
                                          <p:spTgt spid="4">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idx="1"/>
          </p:nvPr>
        </p:nvGraphicFramePr>
        <p:xfrm>
          <a:off x="457200" y="476250"/>
          <a:ext cx="8229600" cy="5530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1">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484784"/>
            <a:ext cx="8424936" cy="4968552"/>
          </a:xfr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6200000" scaled="1"/>
            <a:tileRect/>
          </a:gradFill>
        </p:spPr>
        <p:style>
          <a:lnRef idx="1">
            <a:schemeClr val="dk1"/>
          </a:lnRef>
          <a:fillRef idx="2">
            <a:schemeClr val="dk1"/>
          </a:fillRef>
          <a:effectRef idx="1">
            <a:schemeClr val="dk1"/>
          </a:effectRef>
          <a:fontRef idx="minor">
            <a:schemeClr val="dk1"/>
          </a:fontRef>
        </p:style>
        <p:txBody>
          <a:bodyPr>
            <a:normAutofit fontScale="92500"/>
          </a:bodyPr>
          <a:lstStyle/>
          <a:p>
            <a:pPr algn="just"/>
            <a:r>
              <a:rPr lang="ar-SA" sz="2800" b="1" dirty="0" smtClean="0">
                <a:latin typeface="Monotype Koufi" pitchFamily="2" charset="-78"/>
                <a:ea typeface="Monotype Koufi" pitchFamily="2" charset="-78"/>
                <a:cs typeface="Monotype Koufi" pitchFamily="2" charset="-78"/>
              </a:rPr>
              <a:t>مفهوم تعديل السلوك : هو مفهوم عام ومنهج علمي يعتمد على مجموعة من الإجراءات العلمية التي ثبت صحتها من خلال التجريب على سلوكيات بشرية غير مرغوب فيها حيث تم تعديلها بواسطة هذه الإجراءات المستمدة أساساً من قوانين ونظريات التعليم التي تصف العلاقات الوظيفية بين المتغيرات البيئية والسلوك. كما ويعتبر تعديل السلوك عملية إجرائية منظمة تشتمل على تطبيق إجراءات علاجية معينة، الهدف منها ضبط المتغيرات المسئولة عن حدوث السلوك وذلك لتحقيق الأهداف </a:t>
            </a:r>
            <a:r>
              <a:rPr lang="ar-SA" sz="2800" b="1" dirty="0" err="1" smtClean="0">
                <a:latin typeface="Monotype Koufi" pitchFamily="2" charset="-78"/>
                <a:ea typeface="Monotype Koufi" pitchFamily="2" charset="-78"/>
                <a:cs typeface="Monotype Koufi" pitchFamily="2" charset="-78"/>
              </a:rPr>
              <a:t>المتوخاة</a:t>
            </a:r>
            <a:r>
              <a:rPr lang="ar-SA" sz="2800" b="1" dirty="0" smtClean="0">
                <a:latin typeface="Monotype Koufi" pitchFamily="2" charset="-78"/>
                <a:ea typeface="Monotype Koufi" pitchFamily="2" charset="-78"/>
                <a:cs typeface="Monotype Koufi" pitchFamily="2" charset="-78"/>
              </a:rPr>
              <a:t> من وراء ذلك التعديل. </a:t>
            </a:r>
            <a:endParaRPr lang="en-US" sz="2800" dirty="0" smtClean="0">
              <a:ea typeface="Monotype Koufi" pitchFamily="2" charset="-78"/>
              <a:cs typeface="Monotype Koufi" pitchFamily="2" charset="-78"/>
            </a:endParaRPr>
          </a:p>
          <a:p>
            <a:pPr marL="0" lvl="0" indent="0" algn="just" eaLnBrk="0" fontAlgn="base" hangingPunct="0">
              <a:spcBef>
                <a:spcPct val="0"/>
              </a:spcBef>
              <a:spcAft>
                <a:spcPct val="0"/>
              </a:spcAft>
              <a:buClrTx/>
              <a:buSzTx/>
              <a:buNone/>
            </a:pPr>
            <a:endParaRPr lang="ar-SA" sz="2400" dirty="0" smtClean="0">
              <a:latin typeface="Arabic Transparent" charset="0"/>
              <a:ea typeface="Times New Roman" pitchFamily="18" charset="0"/>
              <a:cs typeface="Arial" pitchFamily="34" charset="0"/>
            </a:endParaRPr>
          </a:p>
          <a:p>
            <a:pPr marL="0" lvl="0" indent="0" algn="just" eaLnBrk="0" fontAlgn="base" hangingPunct="0">
              <a:spcBef>
                <a:spcPct val="0"/>
              </a:spcBef>
              <a:spcAft>
                <a:spcPct val="0"/>
              </a:spcAft>
              <a:buClrTx/>
              <a:buSzTx/>
              <a:buNone/>
            </a:pPr>
            <a:r>
              <a:rPr lang="ar-SA" sz="2800" dirty="0" smtClean="0">
                <a:solidFill>
                  <a:srgbClr val="0070C0"/>
                </a:solidFill>
                <a:latin typeface="Monotype Koufi" pitchFamily="2" charset="-78"/>
                <a:ea typeface="Monotype Koufi" pitchFamily="2" charset="-78"/>
                <a:cs typeface="Monotype Koufi" pitchFamily="2" charset="-78"/>
              </a:rPr>
              <a:t>ويعرف إجرائيا بأنه </a:t>
            </a:r>
            <a:r>
              <a:rPr lang="ar-IQ" sz="2800" dirty="0" smtClean="0">
                <a:solidFill>
                  <a:srgbClr val="0070C0"/>
                </a:solidFill>
                <a:latin typeface="Monotype Koufi" pitchFamily="2" charset="-78"/>
                <a:ea typeface="Monotype Koufi" pitchFamily="2" charset="-78"/>
                <a:cs typeface="Monotype Koufi" pitchFamily="2" charset="-78"/>
              </a:rPr>
              <a:t>مجموع الخطوات </a:t>
            </a:r>
            <a:r>
              <a:rPr lang="ar-IQ" sz="2800" dirty="0" err="1" smtClean="0">
                <a:solidFill>
                  <a:srgbClr val="0070C0"/>
                </a:solidFill>
                <a:latin typeface="Monotype Koufi" pitchFamily="2" charset="-78"/>
                <a:ea typeface="Monotype Koufi" pitchFamily="2" charset="-78"/>
                <a:cs typeface="Monotype Koufi" pitchFamily="2" charset="-78"/>
              </a:rPr>
              <a:t>والاجراءات</a:t>
            </a:r>
            <a:r>
              <a:rPr lang="ar-IQ" sz="2800" dirty="0" smtClean="0">
                <a:solidFill>
                  <a:srgbClr val="0070C0"/>
                </a:solidFill>
                <a:latin typeface="Monotype Koufi" pitchFamily="2" charset="-78"/>
                <a:ea typeface="Monotype Koufi" pitchFamily="2" charset="-78"/>
                <a:cs typeface="Monotype Koufi" pitchFamily="2" charset="-78"/>
              </a:rPr>
              <a:t> العلمية التي تقود </a:t>
            </a:r>
            <a:r>
              <a:rPr lang="ar-IQ" sz="2800" dirty="0" err="1" smtClean="0">
                <a:solidFill>
                  <a:srgbClr val="0070C0"/>
                </a:solidFill>
                <a:latin typeface="Monotype Koufi" pitchFamily="2" charset="-78"/>
                <a:ea typeface="Monotype Koufi" pitchFamily="2" charset="-78"/>
                <a:cs typeface="Monotype Koufi" pitchFamily="2" charset="-78"/>
              </a:rPr>
              <a:t>الى</a:t>
            </a:r>
            <a:r>
              <a:rPr lang="ar-SA" sz="2800" dirty="0" smtClean="0">
                <a:solidFill>
                  <a:srgbClr val="0070C0"/>
                </a:solidFill>
                <a:latin typeface="Monotype Koufi" pitchFamily="2" charset="-78"/>
                <a:ea typeface="Monotype Koufi" pitchFamily="2" charset="-78"/>
                <a:cs typeface="Monotype Koufi" pitchFamily="2" charset="-78"/>
              </a:rPr>
              <a:t> تقوية السلوك المرغوب </a:t>
            </a:r>
            <a:r>
              <a:rPr lang="ar-SA" sz="2800" dirty="0" err="1" smtClean="0">
                <a:solidFill>
                  <a:srgbClr val="0070C0"/>
                </a:solidFill>
                <a:latin typeface="Monotype Koufi" pitchFamily="2" charset="-78"/>
                <a:ea typeface="Monotype Koufi" pitchFamily="2" charset="-78"/>
                <a:cs typeface="Monotype Koufi" pitchFamily="2" charset="-78"/>
              </a:rPr>
              <a:t>به</a:t>
            </a:r>
            <a:r>
              <a:rPr lang="ar-SA" sz="2800" dirty="0" smtClean="0">
                <a:solidFill>
                  <a:srgbClr val="0070C0"/>
                </a:solidFill>
                <a:latin typeface="Monotype Koufi" pitchFamily="2" charset="-78"/>
                <a:ea typeface="Monotype Koufi" pitchFamily="2" charset="-78"/>
                <a:cs typeface="Monotype Koufi" pitchFamily="2" charset="-78"/>
              </a:rPr>
              <a:t> من ناحية وإضعاف أو إزالة السلوك غير المرغوب </a:t>
            </a:r>
            <a:r>
              <a:rPr lang="ar-SA" sz="2800" dirty="0" err="1" smtClean="0">
                <a:solidFill>
                  <a:srgbClr val="0070C0"/>
                </a:solidFill>
                <a:latin typeface="Monotype Koufi" pitchFamily="2" charset="-78"/>
                <a:ea typeface="Monotype Koufi" pitchFamily="2" charset="-78"/>
                <a:cs typeface="Monotype Koufi" pitchFamily="2" charset="-78"/>
              </a:rPr>
              <a:t>به</a:t>
            </a:r>
            <a:r>
              <a:rPr lang="ar-SA" sz="2800" dirty="0" smtClean="0">
                <a:solidFill>
                  <a:srgbClr val="0070C0"/>
                </a:solidFill>
                <a:latin typeface="Monotype Koufi" pitchFamily="2" charset="-78"/>
                <a:ea typeface="Monotype Koufi" pitchFamily="2" charset="-78"/>
                <a:cs typeface="Monotype Koufi" pitchFamily="2" charset="-78"/>
              </a:rPr>
              <a:t> من ناحية أخرى.</a:t>
            </a:r>
          </a:p>
          <a:p>
            <a:endParaRPr lang="ar-IQ" dirty="0">
              <a:solidFill>
                <a:srgbClr val="0070C0"/>
              </a:solidFill>
              <a:latin typeface="Monotype Koufi" pitchFamily="2" charset="-78"/>
              <a:ea typeface="Monotype Koufi" pitchFamily="2" charset="-78"/>
              <a:cs typeface="Monotype Koufi" pitchFamily="2" charset="-78"/>
            </a:endParaRPr>
          </a:p>
        </p:txBody>
      </p:sp>
      <p:sp>
        <p:nvSpPr>
          <p:cNvPr id="2" name="عنوان 1"/>
          <p:cNvSpPr>
            <a:spLocks noGrp="1"/>
          </p:cNvSpPr>
          <p:nvPr>
            <p:ph type="title"/>
          </p:nvPr>
        </p:nvSpPr>
        <p:spPr>
          <a:xfrm>
            <a:off x="914400" y="274638"/>
            <a:ext cx="7772400" cy="994122"/>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p:spPr>
        <p:style>
          <a:lnRef idx="2">
            <a:schemeClr val="dk1"/>
          </a:lnRef>
          <a:fillRef idx="1">
            <a:schemeClr val="lt1"/>
          </a:fillRef>
          <a:effectRef idx="0">
            <a:schemeClr val="dk1"/>
          </a:effectRef>
          <a:fontRef idx="minor">
            <a:schemeClr val="dk1"/>
          </a:fontRef>
        </p:style>
        <p:txBody>
          <a:bodyPr anchor="ctr">
            <a:normAutofit fontScale="90000"/>
          </a:bodyPr>
          <a:lstStyle/>
          <a:p>
            <a:pPr lvl="0" algn="ctr"/>
            <a:r>
              <a:rPr lang="ar-IQ" sz="8000" b="1" dirty="0" smtClean="0">
                <a:ln w="17780" cmpd="sng">
                  <a:solidFill>
                    <a:srgbClr val="FFFFFF"/>
                  </a:solidFill>
                  <a:prstDash val="solid"/>
                  <a:miter lim="800000"/>
                </a:ln>
                <a:solidFill>
                  <a:srgbClr val="C00000"/>
                </a:solidFill>
                <a:effectLst>
                  <a:outerShdw blurRad="50800" algn="tl" rotWithShape="0">
                    <a:srgbClr val="000000"/>
                  </a:outerShdw>
                </a:effectLst>
                <a:latin typeface="Arabic Transparent" charset="0"/>
                <a:ea typeface="Times New Roman" pitchFamily="18" charset="0"/>
                <a:cs typeface="Arial" pitchFamily="34" charset="0"/>
              </a:rPr>
              <a:t/>
            </a:r>
            <a:br>
              <a:rPr lang="ar-IQ" sz="8000" b="1" dirty="0" smtClean="0">
                <a:ln w="17780" cmpd="sng">
                  <a:solidFill>
                    <a:srgbClr val="FFFFFF"/>
                  </a:solidFill>
                  <a:prstDash val="solid"/>
                  <a:miter lim="800000"/>
                </a:ln>
                <a:solidFill>
                  <a:srgbClr val="C00000"/>
                </a:solidFill>
                <a:effectLst>
                  <a:outerShdw blurRad="50800" algn="tl" rotWithShape="0">
                    <a:srgbClr val="000000"/>
                  </a:outerShdw>
                </a:effectLst>
                <a:latin typeface="Arabic Transparent" charset="0"/>
                <a:ea typeface="Times New Roman" pitchFamily="18" charset="0"/>
                <a:cs typeface="Arial" pitchFamily="34" charset="0"/>
              </a:rPr>
            </a:br>
            <a:r>
              <a:rPr lang="ar-SA" sz="6000" b="1" dirty="0" smtClean="0">
                <a:ln w="17780" cmpd="sng">
                  <a:solidFill>
                    <a:srgbClr val="FFFFFF"/>
                  </a:solidFill>
                  <a:prstDash val="solid"/>
                  <a:miter lim="800000"/>
                </a:ln>
                <a:solidFill>
                  <a:srgbClr val="C00000"/>
                </a:solidFill>
                <a:effectLst>
                  <a:outerShdw blurRad="50800" algn="tl" rotWithShape="0">
                    <a:srgbClr val="000000"/>
                  </a:outerShdw>
                </a:effectLst>
                <a:latin typeface="Arabic Transparent" charset="0"/>
                <a:ea typeface="Times New Roman" pitchFamily="18" charset="0"/>
                <a:cs typeface="Arial" pitchFamily="34" charset="0"/>
              </a:rPr>
              <a:t>تعديل السلوك :-</a:t>
            </a:r>
            <a:r>
              <a:rPr lang="en-US" sz="6000" b="1" dirty="0" smtClean="0">
                <a:ln w="17780" cmpd="sng">
                  <a:solidFill>
                    <a:srgbClr val="FFFFFF"/>
                  </a:solidFill>
                  <a:prstDash val="solid"/>
                  <a:miter lim="800000"/>
                </a:ln>
                <a:solidFill>
                  <a:srgbClr val="FF0000"/>
                </a:solidFill>
                <a:effectLst>
                  <a:outerShdw blurRad="50800" algn="tl" rotWithShape="0">
                    <a:srgbClr val="000000"/>
                  </a:outerShdw>
                </a:effectLst>
                <a:latin typeface="Arial" pitchFamily="34" charset="0"/>
                <a:cs typeface="Arial" pitchFamily="34" charset="0"/>
              </a:rPr>
              <a:t/>
            </a:r>
            <a:br>
              <a:rPr lang="en-US" sz="6000" b="1" dirty="0" smtClean="0">
                <a:ln w="17780" cmpd="sng">
                  <a:solidFill>
                    <a:srgbClr val="FFFFFF"/>
                  </a:solidFill>
                  <a:prstDash val="solid"/>
                  <a:miter lim="800000"/>
                </a:ln>
                <a:solidFill>
                  <a:srgbClr val="FF0000"/>
                </a:solidFill>
                <a:effectLst>
                  <a:outerShdw blurRad="50800" algn="tl" rotWithShape="0">
                    <a:srgbClr val="000000"/>
                  </a:outerShdw>
                </a:effectLst>
                <a:latin typeface="Arial" pitchFamily="34" charset="0"/>
                <a:cs typeface="Arial" pitchFamily="34" charset="0"/>
              </a:rPr>
            </a:br>
            <a:endParaRPr lang="ar-IQ" sz="60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bg/>
                                          </p:spTgt>
                                        </p:tgtEl>
                                        <p:attrNameLst>
                                          <p:attrName>style.visibility</p:attrName>
                                        </p:attrNameLst>
                                      </p:cBhvr>
                                      <p:to>
                                        <p:strVal val="visible"/>
                                      </p:to>
                                    </p:set>
                                    <p:animEffect transition="in" filter="fade">
                                      <p:cBhvr>
                                        <p:cTn id="16" dur="20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2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76672"/>
            <a:ext cx="8229600" cy="5976664"/>
          </a:xfrm>
        </p:spPr>
        <p:style>
          <a:lnRef idx="2">
            <a:schemeClr val="accent1"/>
          </a:lnRef>
          <a:fillRef idx="1">
            <a:schemeClr val="lt1"/>
          </a:fillRef>
          <a:effectRef idx="0">
            <a:schemeClr val="accent1"/>
          </a:effectRef>
          <a:fontRef idx="minor">
            <a:schemeClr val="dk1"/>
          </a:fontRef>
        </p:style>
        <p:txBody>
          <a:bodyPr/>
          <a:lstStyle/>
          <a:p>
            <a:r>
              <a:rPr lang="ar-IQ" sz="3200" b="1" dirty="0" smtClean="0"/>
              <a:t>وعليه تقسم </a:t>
            </a:r>
            <a:r>
              <a:rPr lang="ar-IQ" sz="3200" b="1" dirty="0" err="1" smtClean="0"/>
              <a:t>اساليب</a:t>
            </a:r>
            <a:r>
              <a:rPr lang="ar-IQ" sz="3200" b="1" dirty="0" smtClean="0"/>
              <a:t> تعديل السلوك </a:t>
            </a:r>
            <a:r>
              <a:rPr lang="ar-IQ" sz="3200" b="1" dirty="0" err="1" smtClean="0"/>
              <a:t>الى</a:t>
            </a:r>
            <a:r>
              <a:rPr lang="ar-IQ" sz="3200" b="1" dirty="0" smtClean="0"/>
              <a:t> فئتين :</a:t>
            </a:r>
          </a:p>
          <a:p>
            <a:endParaRPr lang="ar-IQ" dirty="0"/>
          </a:p>
        </p:txBody>
      </p:sp>
      <p:graphicFrame>
        <p:nvGraphicFramePr>
          <p:cNvPr id="4" name="رسم تخطيطي 3"/>
          <p:cNvGraphicFramePr/>
          <p:nvPr/>
        </p:nvGraphicFramePr>
        <p:xfrm>
          <a:off x="899592" y="1340768"/>
          <a:ext cx="7272808"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diamond(in)">
                                      <p:cBhvr>
                                        <p:cTn id="7" dur="2000"/>
                                        <p:tgtEl>
                                          <p:spTgt spid="2">
                                            <p:bg/>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diamond(in)">
                                      <p:cBhvr>
                                        <p:cTn id="10" dur="2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strVal val="#ppt_w+.3"/>
                                          </p:val>
                                        </p:tav>
                                        <p:tav tm="100000">
                                          <p:val>
                                            <p:strVal val="#ppt_w"/>
                                          </p:val>
                                        </p:tav>
                                      </p:tavLst>
                                    </p:anim>
                                    <p:anim calcmode="lin" valueType="num">
                                      <p:cBhvr>
                                        <p:cTn id="16" dur="1000" fill="hold"/>
                                        <p:tgtEl>
                                          <p:spTgt spid="4"/>
                                        </p:tgtEl>
                                        <p:attrNameLst>
                                          <p:attrName>ppt_h</p:attrName>
                                        </p:attrNameLst>
                                      </p:cBhvr>
                                      <p:tavLst>
                                        <p:tav tm="0">
                                          <p:val>
                                            <p:strVal val="#ppt_h"/>
                                          </p:val>
                                        </p:tav>
                                        <p:tav tm="100000">
                                          <p:val>
                                            <p:strVal val="#ppt_h"/>
                                          </p:val>
                                        </p:tav>
                                      </p:tavLst>
                                    </p:anim>
                                    <p:animEffect transition="in" filter="fade">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988840"/>
            <a:ext cx="8507288" cy="4104456"/>
          </a:xfr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a:normAutofit/>
          </a:bodyPr>
          <a:lstStyle/>
          <a:p>
            <a:pPr lvl="0" algn="ctr"/>
            <a:r>
              <a:rPr lang="ar-IQ" b="1" dirty="0" smtClean="0">
                <a:solidFill>
                  <a:srgbClr val="C00000"/>
                </a:solidFill>
                <a:latin typeface="Monotype Koufi" pitchFamily="2" charset="-78"/>
                <a:ea typeface="Monotype Koufi" pitchFamily="2" charset="-78"/>
                <a:cs typeface="Monotype Koufi" pitchFamily="2" charset="-78"/>
              </a:rPr>
              <a:t>الخطوة الأولى</a:t>
            </a:r>
            <a:r>
              <a:rPr lang="ar-SA" b="1" dirty="0" smtClean="0">
                <a:solidFill>
                  <a:srgbClr val="C00000"/>
                </a:solidFill>
                <a:latin typeface="Monotype Koufi" pitchFamily="2" charset="-78"/>
                <a:ea typeface="Monotype Koufi" pitchFamily="2" charset="-78"/>
                <a:cs typeface="Monotype Koufi" pitchFamily="2" charset="-78"/>
              </a:rPr>
              <a:t>- تحديد السلوك المراد تعديله:</a:t>
            </a:r>
            <a:endParaRPr lang="ar-IQ" b="1" dirty="0" smtClean="0">
              <a:solidFill>
                <a:srgbClr val="C00000"/>
              </a:solidFill>
              <a:latin typeface="Monotype Koufi" pitchFamily="2" charset="-78"/>
              <a:ea typeface="Monotype Koufi" pitchFamily="2" charset="-78"/>
              <a:cs typeface="Monotype Koufi" pitchFamily="2" charset="-78"/>
            </a:endParaRPr>
          </a:p>
          <a:p>
            <a:pPr lvl="0">
              <a:buNone/>
            </a:pPr>
            <a:r>
              <a:rPr lang="ar-IQ" b="1" dirty="0" smtClean="0">
                <a:latin typeface="Monotype Koufi" pitchFamily="2" charset="-78"/>
                <a:ea typeface="Monotype Koufi" pitchFamily="2" charset="-78"/>
                <a:cs typeface="Monotype Koufi" pitchFamily="2" charset="-78"/>
              </a:rPr>
              <a:t>أ- </a:t>
            </a:r>
            <a:r>
              <a:rPr lang="ar-SA" dirty="0" smtClean="0">
                <a:latin typeface="Monotype Koufi" pitchFamily="2" charset="-78"/>
                <a:ea typeface="Monotype Koufi" pitchFamily="2" charset="-78"/>
                <a:cs typeface="Monotype Koufi" pitchFamily="2" charset="-78"/>
              </a:rPr>
              <a:t>تحديد السلوك المراد تعديله إجرائياً، وعلى شكل مظاهر سلوكية يمكن ملاحظتها </a:t>
            </a:r>
            <a:r>
              <a:rPr lang="ar-SA" dirty="0" err="1" smtClean="0">
                <a:latin typeface="Monotype Koufi" pitchFamily="2" charset="-78"/>
                <a:ea typeface="Monotype Koufi" pitchFamily="2" charset="-78"/>
                <a:cs typeface="Monotype Koufi" pitchFamily="2" charset="-78"/>
              </a:rPr>
              <a:t>و</a:t>
            </a:r>
            <a:r>
              <a:rPr lang="ar-IQ" dirty="0" smtClean="0">
                <a:latin typeface="Monotype Koufi" pitchFamily="2" charset="-78"/>
                <a:ea typeface="Monotype Koufi" pitchFamily="2" charset="-78"/>
                <a:cs typeface="Monotype Koufi" pitchFamily="2" charset="-78"/>
              </a:rPr>
              <a:t> قياسها </a:t>
            </a:r>
            <a:r>
              <a:rPr lang="ar-IQ" dirty="0" err="1" smtClean="0">
                <a:latin typeface="Monotype Koufi" pitchFamily="2" charset="-78"/>
                <a:ea typeface="Monotype Koufi" pitchFamily="2" charset="-78"/>
                <a:cs typeface="Monotype Koufi" pitchFamily="2" charset="-78"/>
              </a:rPr>
              <a:t>و</a:t>
            </a:r>
            <a:r>
              <a:rPr lang="ar-SA" dirty="0" smtClean="0">
                <a:latin typeface="Monotype Koufi" pitchFamily="2" charset="-78"/>
                <a:ea typeface="Monotype Koufi" pitchFamily="2" charset="-78"/>
                <a:cs typeface="Monotype Koufi" pitchFamily="2" charset="-78"/>
              </a:rPr>
              <a:t>متابعتها.</a:t>
            </a:r>
            <a:endParaRPr lang="en-US" dirty="0" smtClean="0">
              <a:ea typeface="Monotype Koufi" pitchFamily="2" charset="-78"/>
              <a:cs typeface="Monotype Koufi" pitchFamily="2" charset="-78"/>
            </a:endParaRPr>
          </a:p>
          <a:p>
            <a:pPr>
              <a:buNone/>
            </a:pPr>
            <a:r>
              <a:rPr lang="ar-SA" dirty="0" smtClean="0">
                <a:latin typeface="Monotype Koufi" pitchFamily="2" charset="-78"/>
                <a:ea typeface="Monotype Koufi" pitchFamily="2" charset="-78"/>
                <a:cs typeface="Monotype Koufi" pitchFamily="2" charset="-78"/>
              </a:rPr>
              <a:t>ب- معرفة مدى تأثير السلوك على الفرد وعلى من حوله في سبيل وضع خطة العلاج المناسبة.</a:t>
            </a:r>
            <a:endParaRPr lang="en-US" dirty="0" smtClean="0">
              <a:ea typeface="Monotype Koufi" pitchFamily="2" charset="-78"/>
              <a:cs typeface="Monotype Koufi" pitchFamily="2" charset="-78"/>
            </a:endParaRPr>
          </a:p>
          <a:p>
            <a:pPr>
              <a:buNone/>
            </a:pPr>
            <a:r>
              <a:rPr lang="ar-SA" dirty="0" err="1" smtClean="0">
                <a:latin typeface="Monotype Koufi" pitchFamily="2" charset="-78"/>
                <a:ea typeface="Monotype Koufi" pitchFamily="2" charset="-78"/>
                <a:cs typeface="Monotype Koufi" pitchFamily="2" charset="-78"/>
              </a:rPr>
              <a:t>جـ</a:t>
            </a:r>
            <a:r>
              <a:rPr lang="ar-SA" dirty="0" smtClean="0">
                <a:latin typeface="Monotype Koufi" pitchFamily="2" charset="-78"/>
                <a:ea typeface="Monotype Koufi" pitchFamily="2" charset="-78"/>
                <a:cs typeface="Monotype Koufi" pitchFamily="2" charset="-78"/>
              </a:rPr>
              <a:t>- في حال وجود أكثر من مشكلة سلوكية لدى الحالة فعلى المرشد أو المعالج عدم معالجة المشكلات السلوكية المتعددة في ذات الوقت لان ذلك سيقلل من احتمالية تنفيذ المعالجة بشكل فعال.</a:t>
            </a:r>
            <a:endParaRPr lang="en-US" dirty="0" smtClean="0">
              <a:ea typeface="Monotype Koufi" pitchFamily="2" charset="-78"/>
              <a:cs typeface="Monotype Koufi" pitchFamily="2" charset="-78"/>
            </a:endParaRPr>
          </a:p>
          <a:p>
            <a:endParaRPr lang="ar-IQ" dirty="0"/>
          </a:p>
        </p:txBody>
      </p:sp>
      <p:sp>
        <p:nvSpPr>
          <p:cNvPr id="2" name="عنوان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ar-SA" b="1" dirty="0" smtClean="0"/>
              <a:t>خطوات </a:t>
            </a:r>
            <a:r>
              <a:rPr lang="ar-IQ" b="1" dirty="0" smtClean="0"/>
              <a:t>برنامج </a:t>
            </a:r>
            <a:r>
              <a:rPr lang="ar-SA" b="1" dirty="0" smtClean="0"/>
              <a:t>تعديل السلوك:</a:t>
            </a:r>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2000"/>
                                        <p:tgtEl>
                                          <p:spTgt spid="3">
                                            <p:bg/>
                                          </p:spTgt>
                                        </p:tgtEl>
                                      </p:cBhvr>
                                    </p:animEffect>
                                    <p:anim calcmode="lin" valueType="num">
                                      <p:cBhvr>
                                        <p:cTn id="16" dur="2000" fill="hold"/>
                                        <p:tgtEl>
                                          <p:spTgt spid="3">
                                            <p:bg/>
                                          </p:spTgt>
                                        </p:tgtEl>
                                        <p:attrNameLst>
                                          <p:attrName>style.rotation</p:attrName>
                                        </p:attrNameLst>
                                      </p:cBhvr>
                                      <p:tavLst>
                                        <p:tav tm="0">
                                          <p:val>
                                            <p:fltVal val="720"/>
                                          </p:val>
                                        </p:tav>
                                        <p:tav tm="100000">
                                          <p:val>
                                            <p:fltVal val="0"/>
                                          </p:val>
                                        </p:tav>
                                      </p:tavLst>
                                    </p:anim>
                                    <p:anim calcmode="lin" valueType="num">
                                      <p:cBhvr>
                                        <p:cTn id="17" dur="2000" fill="hold"/>
                                        <p:tgtEl>
                                          <p:spTgt spid="3">
                                            <p:bg/>
                                          </p:spTgt>
                                        </p:tgtEl>
                                        <p:attrNameLst>
                                          <p:attrName>ppt_h</p:attrName>
                                        </p:attrNameLst>
                                      </p:cBhvr>
                                      <p:tavLst>
                                        <p:tav tm="0">
                                          <p:val>
                                            <p:fltVal val="0"/>
                                          </p:val>
                                        </p:tav>
                                        <p:tav tm="100000">
                                          <p:val>
                                            <p:strVal val="#ppt_h"/>
                                          </p:val>
                                        </p:tav>
                                      </p:tavLst>
                                    </p:anim>
                                    <p:anim calcmode="lin" valueType="num">
                                      <p:cBhvr>
                                        <p:cTn id="18" dur="2000" fill="hold"/>
                                        <p:tgtEl>
                                          <p:spTgt spid="3">
                                            <p:bg/>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2000"/>
                                        <p:tgtEl>
                                          <p:spTgt spid="3">
                                            <p:txEl>
                                              <p:pRg st="0" end="0"/>
                                            </p:txEl>
                                          </p:spTgt>
                                        </p:tgtEl>
                                      </p:cBhvr>
                                    </p:animEffect>
                                    <p:anim calcmode="lin" valueType="num">
                                      <p:cBhvr>
                                        <p:cTn id="24"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25"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6"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2000"/>
                                        <p:tgtEl>
                                          <p:spTgt spid="3">
                                            <p:txEl>
                                              <p:pRg st="1" end="1"/>
                                            </p:txEl>
                                          </p:spTgt>
                                        </p:tgtEl>
                                      </p:cBhvr>
                                    </p:animEffect>
                                    <p:anim calcmode="lin" valueType="num">
                                      <p:cBhvr>
                                        <p:cTn id="32"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33"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4"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fade">
                                      <p:cBhvr>
                                        <p:cTn id="39" dur="2000"/>
                                        <p:tgtEl>
                                          <p:spTgt spid="3">
                                            <p:txEl>
                                              <p:pRg st="2" end="2"/>
                                            </p:txEl>
                                          </p:spTgt>
                                        </p:tgtEl>
                                      </p:cBhvr>
                                    </p:animEffect>
                                    <p:anim calcmode="lin" valueType="num">
                                      <p:cBhvr>
                                        <p:cTn id="40"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41"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2"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43" fill="hold">
                      <p:stCondLst>
                        <p:cond delay="indefinite"/>
                      </p:stCondLst>
                      <p:childTnLst>
                        <p:par>
                          <p:cTn id="44" fill="hold">
                            <p:stCondLst>
                              <p:cond delay="0"/>
                            </p:stCondLst>
                            <p:childTnLst>
                              <p:par>
                                <p:cTn id="45" presetID="35" presetClass="entr" presetSubtype="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2000"/>
                                        <p:tgtEl>
                                          <p:spTgt spid="3">
                                            <p:txEl>
                                              <p:pRg st="3" end="3"/>
                                            </p:txEl>
                                          </p:spTgt>
                                        </p:tgtEl>
                                      </p:cBhvr>
                                    </p:animEffect>
                                    <p:anim calcmode="lin" valueType="num">
                                      <p:cBhvr>
                                        <p:cTn id="48"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49"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50"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700808"/>
            <a:ext cx="8075240" cy="4306483"/>
          </a:xfrm>
        </p:spPr>
        <p:style>
          <a:lnRef idx="2">
            <a:schemeClr val="dk1"/>
          </a:lnRef>
          <a:fillRef idx="1">
            <a:schemeClr val="lt1"/>
          </a:fillRef>
          <a:effectRef idx="0">
            <a:schemeClr val="dk1"/>
          </a:effectRef>
          <a:fontRef idx="minor">
            <a:schemeClr val="dk1"/>
          </a:fontRef>
        </p:style>
        <p:txBody>
          <a:bodyPr>
            <a:normAutofit/>
          </a:bodyPr>
          <a:lstStyle/>
          <a:p>
            <a:pPr>
              <a:buNone/>
            </a:pPr>
            <a:r>
              <a:rPr lang="ar-IQ" dirty="0" smtClean="0"/>
              <a:t>1- </a:t>
            </a:r>
            <a:r>
              <a:rPr lang="ar-SA" dirty="0" smtClean="0"/>
              <a:t> </a:t>
            </a:r>
            <a:r>
              <a:rPr lang="ar-SA" sz="2400" b="1" dirty="0" smtClean="0">
                <a:latin typeface="Monotype Koufi" pitchFamily="2" charset="-78"/>
                <a:ea typeface="Monotype Koufi" pitchFamily="2" charset="-78"/>
                <a:cs typeface="Monotype Koufi" pitchFamily="2" charset="-78"/>
              </a:rPr>
              <a:t>المشكلة التي يود الأشخاص المهمون في حياة الحالة البدء بمعالجتها.</a:t>
            </a:r>
            <a:endParaRPr lang="en-US" sz="2400" b="1" dirty="0" smtClean="0">
              <a:ea typeface="Monotype Koufi" pitchFamily="2" charset="-78"/>
              <a:cs typeface="Monotype Koufi" pitchFamily="2" charset="-78"/>
            </a:endParaRPr>
          </a:p>
          <a:p>
            <a:pPr>
              <a:buNone/>
            </a:pPr>
            <a:r>
              <a:rPr lang="ar-IQ" sz="2400" b="1" dirty="0" smtClean="0">
                <a:latin typeface="Monotype Koufi" pitchFamily="2" charset="-78"/>
                <a:ea typeface="Monotype Koufi" pitchFamily="2" charset="-78"/>
                <a:cs typeface="Monotype Koufi" pitchFamily="2" charset="-78"/>
              </a:rPr>
              <a:t>2- </a:t>
            </a:r>
            <a:r>
              <a:rPr lang="ar-SA" sz="2400" b="1" dirty="0" smtClean="0">
                <a:latin typeface="Monotype Koufi" pitchFamily="2" charset="-78"/>
                <a:ea typeface="Monotype Koufi" pitchFamily="2" charset="-78"/>
                <a:cs typeface="Monotype Koufi" pitchFamily="2" charset="-78"/>
              </a:rPr>
              <a:t>المشكلة الواضحة المعالم، القابلة للقياس المباشر.</a:t>
            </a:r>
            <a:endParaRPr lang="en-US" sz="2400" b="1" dirty="0" smtClean="0">
              <a:ea typeface="Monotype Koufi" pitchFamily="2" charset="-78"/>
              <a:cs typeface="Monotype Koufi" pitchFamily="2" charset="-78"/>
            </a:endParaRPr>
          </a:p>
          <a:p>
            <a:pPr>
              <a:buNone/>
            </a:pPr>
            <a:r>
              <a:rPr lang="ar-IQ" sz="2400" b="1" dirty="0" smtClean="0">
                <a:latin typeface="Monotype Koufi" pitchFamily="2" charset="-78"/>
                <a:ea typeface="Monotype Koufi" pitchFamily="2" charset="-78"/>
                <a:cs typeface="Monotype Koufi" pitchFamily="2" charset="-78"/>
              </a:rPr>
              <a:t>3- </a:t>
            </a:r>
            <a:r>
              <a:rPr lang="ar-SA" sz="2400" b="1" dirty="0" smtClean="0">
                <a:latin typeface="Monotype Koufi" pitchFamily="2" charset="-78"/>
                <a:ea typeface="Monotype Koufi" pitchFamily="2" charset="-78"/>
                <a:cs typeface="Monotype Koufi" pitchFamily="2" charset="-78"/>
              </a:rPr>
              <a:t> المشكلة التي سيكون علاجها بمثابة مفتاح لمعالجة المشكلات الأخرى المترتبة عليها.</a:t>
            </a:r>
            <a:endParaRPr lang="en-US" sz="2400" b="1" dirty="0" smtClean="0">
              <a:ea typeface="Monotype Koufi" pitchFamily="2" charset="-78"/>
              <a:cs typeface="Monotype Koufi" pitchFamily="2" charset="-78"/>
            </a:endParaRPr>
          </a:p>
          <a:p>
            <a:pPr>
              <a:buNone/>
            </a:pPr>
            <a:r>
              <a:rPr lang="ar-IQ" sz="2400" b="1" dirty="0" smtClean="0">
                <a:latin typeface="Monotype Koufi" pitchFamily="2" charset="-78"/>
                <a:ea typeface="Monotype Koufi" pitchFamily="2" charset="-78"/>
                <a:cs typeface="Monotype Koufi" pitchFamily="2" charset="-78"/>
              </a:rPr>
              <a:t>4- </a:t>
            </a:r>
            <a:r>
              <a:rPr lang="ar-SA" sz="2400" b="1" dirty="0" smtClean="0">
                <a:latin typeface="Monotype Koufi" pitchFamily="2" charset="-78"/>
                <a:ea typeface="Monotype Koufi" pitchFamily="2" charset="-78"/>
                <a:cs typeface="Monotype Koufi" pitchFamily="2" charset="-78"/>
              </a:rPr>
              <a:t>المشكلة التي سيكون لها عواقب وخيمة إذا لم تعالج بسرعة.</a:t>
            </a:r>
            <a:endParaRPr lang="en-US" sz="2400" b="1" dirty="0" smtClean="0">
              <a:ea typeface="Monotype Koufi" pitchFamily="2" charset="-78"/>
              <a:cs typeface="Monotype Koufi" pitchFamily="2" charset="-78"/>
            </a:endParaRPr>
          </a:p>
          <a:p>
            <a:pPr>
              <a:buNone/>
            </a:pPr>
            <a:r>
              <a:rPr lang="ar-IQ" sz="2400" b="1" dirty="0" smtClean="0">
                <a:latin typeface="Monotype Koufi" pitchFamily="2" charset="-78"/>
                <a:ea typeface="Monotype Koufi" pitchFamily="2" charset="-78"/>
                <a:cs typeface="Monotype Koufi" pitchFamily="2" charset="-78"/>
              </a:rPr>
              <a:t>5- </a:t>
            </a:r>
            <a:r>
              <a:rPr lang="ar-SA" sz="2400" b="1" dirty="0" smtClean="0">
                <a:latin typeface="Monotype Koufi" pitchFamily="2" charset="-78"/>
                <a:ea typeface="Monotype Koufi" pitchFamily="2" charset="-78"/>
                <a:cs typeface="Monotype Koufi" pitchFamily="2" charset="-78"/>
              </a:rPr>
              <a:t>المشكلة التي نضمن معها سهولة وانسيابية تنفيذ خطة العلاج.</a:t>
            </a:r>
            <a:endParaRPr lang="en-US" sz="2400" b="1" dirty="0" smtClean="0">
              <a:ea typeface="Monotype Koufi" pitchFamily="2" charset="-78"/>
              <a:cs typeface="Monotype Koufi" pitchFamily="2" charset="-78"/>
            </a:endParaRPr>
          </a:p>
          <a:p>
            <a:pPr>
              <a:buNone/>
            </a:pPr>
            <a:r>
              <a:rPr lang="ar-IQ" sz="2400" b="1" dirty="0" smtClean="0">
                <a:latin typeface="Monotype Koufi" pitchFamily="2" charset="-78"/>
                <a:ea typeface="Monotype Koufi" pitchFamily="2" charset="-78"/>
                <a:cs typeface="Monotype Koufi" pitchFamily="2" charset="-78"/>
              </a:rPr>
              <a:t>6- </a:t>
            </a:r>
            <a:r>
              <a:rPr lang="ar-SA" sz="2400" b="1" dirty="0" smtClean="0">
                <a:latin typeface="Monotype Koufi" pitchFamily="2" charset="-78"/>
                <a:ea typeface="Monotype Koufi" pitchFamily="2" charset="-78"/>
                <a:cs typeface="Monotype Koufi" pitchFamily="2" charset="-78"/>
              </a:rPr>
              <a:t> المشكلة التي في معالجتها أهمية كبيرة في تكيف الطفل اجتماعيا وأكاديمياً.</a:t>
            </a:r>
            <a:endParaRPr lang="en-US" sz="2400" b="1" dirty="0" smtClean="0">
              <a:ea typeface="Monotype Koufi" pitchFamily="2" charset="-78"/>
              <a:cs typeface="Monotype Koufi" pitchFamily="2" charset="-78"/>
            </a:endParaRPr>
          </a:p>
          <a:p>
            <a:endParaRPr lang="ar-IQ" b="1" dirty="0">
              <a:latin typeface="Monotype Koufi" pitchFamily="2" charset="-78"/>
              <a:ea typeface="Monotype Koufi" pitchFamily="2" charset="-78"/>
              <a:cs typeface="Monotype Koufi" pitchFamily="2" charset="-78"/>
            </a:endParaRPr>
          </a:p>
        </p:txBody>
      </p:sp>
      <p:sp>
        <p:nvSpPr>
          <p:cNvPr id="2" name="عنوان 1"/>
          <p:cNvSpPr>
            <a:spLocks noGrp="1"/>
          </p:cNvSpPr>
          <p:nvPr>
            <p:ph type="title"/>
          </p:nvPr>
        </p:nvSpPr>
        <p:spPr>
          <a:xfrm>
            <a:off x="539552" y="404664"/>
            <a:ext cx="8064896" cy="1008112"/>
          </a:xfrm>
        </p:spPr>
        <p:style>
          <a:lnRef idx="2">
            <a:schemeClr val="accent1"/>
          </a:lnRef>
          <a:fillRef idx="1">
            <a:schemeClr val="lt1"/>
          </a:fillRef>
          <a:effectRef idx="0">
            <a:schemeClr val="accent1"/>
          </a:effectRef>
          <a:fontRef idx="minor">
            <a:schemeClr val="dk1"/>
          </a:fontRef>
        </p:style>
        <p:txBody>
          <a:bodyPr anchor="ctr">
            <a:noAutofit/>
          </a:bodyPr>
          <a:lstStyle/>
          <a:p>
            <a:pPr algn="r"/>
            <a:r>
              <a:rPr lang="ar-IQ" sz="2500" dirty="0" smtClean="0"/>
              <a:t/>
            </a:r>
            <a:br>
              <a:rPr lang="ar-IQ" sz="2500" dirty="0" smtClean="0"/>
            </a:br>
            <a:r>
              <a:rPr lang="ar-SA" sz="2800" b="0" dirty="0" smtClean="0">
                <a:solidFill>
                  <a:srgbClr val="002060"/>
                </a:solidFill>
                <a:latin typeface="Monotype Koufi" pitchFamily="2" charset="-78"/>
                <a:ea typeface="Monotype Koufi" pitchFamily="2" charset="-78"/>
                <a:cs typeface="Monotype Koufi" pitchFamily="2" charset="-78"/>
              </a:rPr>
              <a:t>د- ترتيب المشكلات السلوكية حسب الأولوية وفي ضوء </a:t>
            </a:r>
            <a:r>
              <a:rPr lang="ar-IQ" sz="2800" b="0" dirty="0" err="1" smtClean="0">
                <a:solidFill>
                  <a:srgbClr val="002060"/>
                </a:solidFill>
                <a:latin typeface="Monotype Koufi" pitchFamily="2" charset="-78"/>
                <a:ea typeface="Monotype Koufi" pitchFamily="2" charset="-78"/>
                <a:cs typeface="Monotype Koufi" pitchFamily="2" charset="-78"/>
              </a:rPr>
              <a:t>مايلي</a:t>
            </a:r>
            <a:r>
              <a:rPr lang="ar-SA" sz="2800" b="0" dirty="0" smtClean="0">
                <a:solidFill>
                  <a:srgbClr val="002060"/>
                </a:solidFill>
                <a:latin typeface="Monotype Koufi" pitchFamily="2" charset="-78"/>
                <a:ea typeface="Monotype Koufi" pitchFamily="2" charset="-78"/>
                <a:cs typeface="Monotype Koufi" pitchFamily="2" charset="-78"/>
              </a:rPr>
              <a:t>:</a:t>
            </a:r>
            <a:r>
              <a:rPr lang="en-US" sz="2500" dirty="0" smtClean="0">
                <a:solidFill>
                  <a:srgbClr val="002060"/>
                </a:solidFill>
                <a:ea typeface="Monotype Koufi" pitchFamily="2" charset="-78"/>
                <a:cs typeface="Monotype Koufi" pitchFamily="2" charset="-78"/>
              </a:rPr>
              <a:t/>
            </a:r>
            <a:br>
              <a:rPr lang="en-US" sz="2500" dirty="0" smtClean="0">
                <a:solidFill>
                  <a:srgbClr val="002060"/>
                </a:solidFill>
                <a:ea typeface="Monotype Koufi" pitchFamily="2" charset="-78"/>
                <a:cs typeface="Monotype Koufi" pitchFamily="2" charset="-78"/>
              </a:rPr>
            </a:br>
            <a:endParaRPr lang="ar-IQ" sz="2500" dirty="0">
              <a:solidFill>
                <a:srgbClr val="002060"/>
              </a:solidFill>
              <a:latin typeface="Monotype Koufi" pitchFamily="2" charset="-78"/>
              <a:ea typeface="Monotype Koufi" pitchFamily="2" charset="-78"/>
              <a:cs typeface="Monotype Koufi"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52" presetClass="entr" presetSubtype="0" fill="hold" grpId="0" nodeType="withEffect">
                                  <p:stCondLst>
                                    <p:cond delay="0"/>
                                  </p:stCondLst>
                                  <p:childTnLst>
                                    <p:set>
                                      <p:cBhvr>
                                        <p:cTn id="9" dur="1" fill="hold">
                                          <p:stCondLst>
                                            <p:cond delay="0"/>
                                          </p:stCondLst>
                                        </p:cTn>
                                        <p:tgtEl>
                                          <p:spTgt spid="3">
                                            <p:bg/>
                                          </p:spTgt>
                                        </p:tgtEl>
                                        <p:attrNameLst>
                                          <p:attrName>style.visibility</p:attrName>
                                        </p:attrNameLst>
                                      </p:cBhvr>
                                      <p:to>
                                        <p:strVal val="visible"/>
                                      </p:to>
                                    </p:set>
                                    <p:animScale>
                                      <p:cBhvr>
                                        <p:cTn id="10" dur="2000" decel="50000" fill="hold">
                                          <p:stCondLst>
                                            <p:cond delay="0"/>
                                          </p:stCondLst>
                                        </p:cTn>
                                        <p:tgtEl>
                                          <p:spTgt spid="3">
                                            <p:bg/>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 dur="2000" decel="50000" fill="hold">
                                          <p:stCondLst>
                                            <p:cond delay="0"/>
                                          </p:stCondLst>
                                        </p:cTn>
                                        <p:tgtEl>
                                          <p:spTgt spid="3">
                                            <p:bg/>
                                          </p:spTgt>
                                        </p:tgtEl>
                                        <p:attrNameLst>
                                          <p:attrName>ppt_x</p:attrName>
                                          <p:attrName>ppt_y</p:attrName>
                                        </p:attrNameLst>
                                      </p:cBhvr>
                                    </p:animMotion>
                                    <p:animEffect transition="in" filter="fade">
                                      <p:cBhvr>
                                        <p:cTn id="12" dur="2000"/>
                                        <p:tgtEl>
                                          <p:spTgt spid="3">
                                            <p:bg/>
                                          </p:spTgt>
                                        </p:tgtEl>
                                      </p:cBhvr>
                                    </p:animEffect>
                                  </p:childTnLst>
                                </p:cTn>
                              </p:par>
                              <p:par>
                                <p:cTn id="13" presetID="52"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Scale>
                                      <p:cBhvr>
                                        <p:cTn id="15" dur="2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2000" decel="50000" fill="hold">
                                          <p:stCondLst>
                                            <p:cond delay="0"/>
                                          </p:stCondLst>
                                        </p:cTn>
                                        <p:tgtEl>
                                          <p:spTgt spid="3">
                                            <p:txEl>
                                              <p:pRg st="0" end="0"/>
                                            </p:txEl>
                                          </p:spTgt>
                                        </p:tgtEl>
                                        <p:attrNameLst>
                                          <p:attrName>ppt_x</p:attrName>
                                          <p:attrName>ppt_y</p:attrName>
                                        </p:attrNameLst>
                                      </p:cBhvr>
                                    </p:animMotion>
                                    <p:animEffect transition="in" filter="fade">
                                      <p:cBhvr>
                                        <p:cTn id="17" dur="2000"/>
                                        <p:tgtEl>
                                          <p:spTgt spid="3">
                                            <p:txEl>
                                              <p:pRg st="0" end="0"/>
                                            </p:txEl>
                                          </p:spTgt>
                                        </p:tgtEl>
                                      </p:cBhvr>
                                    </p:animEffect>
                                  </p:childTnLst>
                                </p:cTn>
                              </p:par>
                              <p:par>
                                <p:cTn id="18" presetID="52" presetClass="entr" presetSubtype="0"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Scale>
                                      <p:cBhvr>
                                        <p:cTn id="20" dur="2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2000" decel="50000" fill="hold">
                                          <p:stCondLst>
                                            <p:cond delay="0"/>
                                          </p:stCondLst>
                                        </p:cTn>
                                        <p:tgtEl>
                                          <p:spTgt spid="3">
                                            <p:txEl>
                                              <p:pRg st="1" end="1"/>
                                            </p:txEl>
                                          </p:spTgt>
                                        </p:tgtEl>
                                        <p:attrNameLst>
                                          <p:attrName>ppt_x</p:attrName>
                                          <p:attrName>ppt_y</p:attrName>
                                        </p:attrNameLst>
                                      </p:cBhvr>
                                    </p:animMotion>
                                    <p:animEffect transition="in" filter="fade">
                                      <p:cBhvr>
                                        <p:cTn id="22" dur="2000"/>
                                        <p:tgtEl>
                                          <p:spTgt spid="3">
                                            <p:txEl>
                                              <p:pRg st="1" end="1"/>
                                            </p:txEl>
                                          </p:spTgt>
                                        </p:tgtEl>
                                      </p:cBhvr>
                                    </p:animEffect>
                                  </p:childTnLst>
                                </p:cTn>
                              </p:par>
                              <p:par>
                                <p:cTn id="23" presetID="52"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Scale>
                                      <p:cBhvr>
                                        <p:cTn id="25" dur="2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2000" decel="50000" fill="hold">
                                          <p:stCondLst>
                                            <p:cond delay="0"/>
                                          </p:stCondLst>
                                        </p:cTn>
                                        <p:tgtEl>
                                          <p:spTgt spid="3">
                                            <p:txEl>
                                              <p:pRg st="2" end="2"/>
                                            </p:txEl>
                                          </p:spTgt>
                                        </p:tgtEl>
                                        <p:attrNameLst>
                                          <p:attrName>ppt_x</p:attrName>
                                          <p:attrName>ppt_y</p:attrName>
                                        </p:attrNameLst>
                                      </p:cBhvr>
                                    </p:animMotion>
                                    <p:animEffect transition="in" filter="fade">
                                      <p:cBhvr>
                                        <p:cTn id="27" dur="2000"/>
                                        <p:tgtEl>
                                          <p:spTgt spid="3">
                                            <p:txEl>
                                              <p:pRg st="2" end="2"/>
                                            </p:txEl>
                                          </p:spTgt>
                                        </p:tgtEl>
                                      </p:cBhvr>
                                    </p:animEffect>
                                  </p:childTnLst>
                                </p:cTn>
                              </p:par>
                              <p:par>
                                <p:cTn id="28" presetID="52" presetClass="entr" presetSubtype="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Scale>
                                      <p:cBhvr>
                                        <p:cTn id="30" dur="2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1" dur="2000" decel="50000" fill="hold">
                                          <p:stCondLst>
                                            <p:cond delay="0"/>
                                          </p:stCondLst>
                                        </p:cTn>
                                        <p:tgtEl>
                                          <p:spTgt spid="3">
                                            <p:txEl>
                                              <p:pRg st="3" end="3"/>
                                            </p:txEl>
                                          </p:spTgt>
                                        </p:tgtEl>
                                        <p:attrNameLst>
                                          <p:attrName>ppt_x</p:attrName>
                                          <p:attrName>ppt_y</p:attrName>
                                        </p:attrNameLst>
                                      </p:cBhvr>
                                    </p:animMotion>
                                    <p:animEffect transition="in" filter="fade">
                                      <p:cBhvr>
                                        <p:cTn id="32" dur="2000"/>
                                        <p:tgtEl>
                                          <p:spTgt spid="3">
                                            <p:txEl>
                                              <p:pRg st="3" end="3"/>
                                            </p:txEl>
                                          </p:spTgt>
                                        </p:tgtEl>
                                      </p:cBhvr>
                                    </p:animEffect>
                                  </p:childTnLst>
                                </p:cTn>
                              </p:par>
                              <p:par>
                                <p:cTn id="33" presetID="52" presetClass="entr" presetSubtype="0"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Scale>
                                      <p:cBhvr>
                                        <p:cTn id="35" dur="2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2000" decel="50000" fill="hold">
                                          <p:stCondLst>
                                            <p:cond delay="0"/>
                                          </p:stCondLst>
                                        </p:cTn>
                                        <p:tgtEl>
                                          <p:spTgt spid="3">
                                            <p:txEl>
                                              <p:pRg st="4" end="4"/>
                                            </p:txEl>
                                          </p:spTgt>
                                        </p:tgtEl>
                                        <p:attrNameLst>
                                          <p:attrName>ppt_x</p:attrName>
                                          <p:attrName>ppt_y</p:attrName>
                                        </p:attrNameLst>
                                      </p:cBhvr>
                                    </p:animMotion>
                                    <p:animEffect transition="in" filter="fade">
                                      <p:cBhvr>
                                        <p:cTn id="37" dur="2000"/>
                                        <p:tgtEl>
                                          <p:spTgt spid="3">
                                            <p:txEl>
                                              <p:pRg st="4" end="4"/>
                                            </p:txEl>
                                          </p:spTgt>
                                        </p:tgtEl>
                                      </p:cBhvr>
                                    </p:animEffect>
                                  </p:childTnLst>
                                </p:cTn>
                              </p:par>
                              <p:par>
                                <p:cTn id="38" presetID="52" presetClass="entr" presetSubtype="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Scale>
                                      <p:cBhvr>
                                        <p:cTn id="40" dur="2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2000" decel="50000" fill="hold">
                                          <p:stCondLst>
                                            <p:cond delay="0"/>
                                          </p:stCondLst>
                                        </p:cTn>
                                        <p:tgtEl>
                                          <p:spTgt spid="3">
                                            <p:txEl>
                                              <p:pRg st="5" end="5"/>
                                            </p:txEl>
                                          </p:spTgt>
                                        </p:tgtEl>
                                        <p:attrNameLst>
                                          <p:attrName>ppt_x</p:attrName>
                                          <p:attrName>ppt_y</p:attrName>
                                        </p:attrNameLst>
                                      </p:cBhvr>
                                    </p:animMotion>
                                    <p:animEffect transition="in" filter="fade">
                                      <p:cBhvr>
                                        <p:cTn id="4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3">
            <a:schemeClr val="lt1"/>
          </a:lnRef>
          <a:fillRef idx="1">
            <a:schemeClr val="accent3"/>
          </a:fillRef>
          <a:effectRef idx="1">
            <a:schemeClr val="accent3"/>
          </a:effectRef>
          <a:fontRef idx="minor">
            <a:schemeClr val="lt1"/>
          </a:fontRef>
        </p:style>
        <p:txBody>
          <a:bodyPr>
            <a:normAutofit/>
          </a:bodyPr>
          <a:lstStyle/>
          <a:p>
            <a:pPr algn="just"/>
            <a:r>
              <a:rPr lang="ar-SA" sz="3600" dirty="0" smtClean="0">
                <a:solidFill>
                  <a:schemeClr val="tx1"/>
                </a:solidFill>
                <a:latin typeface="Monotype Koufi" pitchFamily="2" charset="-78"/>
                <a:ea typeface="Monotype Koufi" pitchFamily="2" charset="-78"/>
                <a:cs typeface="Monotype Koufi" pitchFamily="2" charset="-78"/>
              </a:rPr>
              <a:t>بعد تحديد السلوك المستهدف تأتي الخطوة الثانية وهي أن يقوم المعالج بتعريف السلوك المراد تعديله بكل وضوح ودقة والتي لا تسمح بالتفسيرات والتحيزات الشخصية من المرشد أو المعالج، لان ذلك يساعده على التركيز على السلوكيات المهمة ( المستهدفة) أو تجاهل السلوكيات غير المهمة.</a:t>
            </a:r>
            <a:endParaRPr lang="en-US" sz="3600" dirty="0" smtClean="0">
              <a:solidFill>
                <a:schemeClr val="tx1"/>
              </a:solidFill>
              <a:ea typeface="Monotype Koufi" pitchFamily="2" charset="-78"/>
              <a:cs typeface="Monotype Koufi" pitchFamily="2" charset="-78"/>
            </a:endParaRPr>
          </a:p>
          <a:p>
            <a:pPr algn="just"/>
            <a:endParaRPr lang="ar-IQ" sz="3600" dirty="0">
              <a:solidFill>
                <a:schemeClr val="tx1"/>
              </a:solidFill>
              <a:latin typeface="Monotype Koufi" pitchFamily="2" charset="-78"/>
              <a:ea typeface="Monotype Koufi" pitchFamily="2" charset="-78"/>
              <a:cs typeface="Monotype Koufi" pitchFamily="2" charset="-78"/>
            </a:endParaRPr>
          </a:p>
        </p:txBody>
      </p:sp>
      <p:sp>
        <p:nvSpPr>
          <p:cNvPr id="2" name="عنوان 1"/>
          <p:cNvSpPr>
            <a:spLocks noGrp="1"/>
          </p:cNvSpPr>
          <p:nvPr>
            <p:ph type="title"/>
          </p:nvPr>
        </p:nvSpPr>
        <p:spPr>
          <a:xfrm>
            <a:off x="457200" y="274638"/>
            <a:ext cx="8229600" cy="994122"/>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ar-IQ" b="1" dirty="0" smtClean="0"/>
              <a:t/>
            </a:r>
            <a:br>
              <a:rPr lang="ar-IQ" b="1" dirty="0" smtClean="0"/>
            </a:br>
            <a:r>
              <a:rPr lang="ar-IQ" b="1" dirty="0" smtClean="0">
                <a:solidFill>
                  <a:srgbClr val="C00000"/>
                </a:solidFill>
              </a:rPr>
              <a:t>الخطوة </a:t>
            </a:r>
            <a:r>
              <a:rPr lang="ar-IQ" b="1" dirty="0" err="1" smtClean="0">
                <a:solidFill>
                  <a:srgbClr val="C00000"/>
                </a:solidFill>
              </a:rPr>
              <a:t>ال</a:t>
            </a:r>
            <a:r>
              <a:rPr lang="ar-SA" b="1" dirty="0" smtClean="0">
                <a:solidFill>
                  <a:srgbClr val="C00000"/>
                </a:solidFill>
              </a:rPr>
              <a:t>ثاني</a:t>
            </a:r>
            <a:r>
              <a:rPr lang="ar-IQ" b="1" dirty="0" smtClean="0">
                <a:solidFill>
                  <a:srgbClr val="C00000"/>
                </a:solidFill>
              </a:rPr>
              <a:t>ة</a:t>
            </a:r>
            <a:r>
              <a:rPr lang="ar-SA" b="1" dirty="0" smtClean="0">
                <a:solidFill>
                  <a:srgbClr val="C00000"/>
                </a:solidFill>
              </a:rPr>
              <a:t>- تعريف السلوك المراد تعديله:</a:t>
            </a:r>
            <a:r>
              <a:rPr lang="en-US" dirty="0" smtClean="0"/>
              <a:t/>
            </a:r>
            <a:br>
              <a:rPr lang="en-US" dirty="0" smtClean="0"/>
            </a:br>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360"/>
                                          </p:val>
                                        </p:tav>
                                        <p:tav tm="100000">
                                          <p:val>
                                            <p:fltVal val="0"/>
                                          </p:val>
                                        </p:tav>
                                      </p:tavLst>
                                    </p:anim>
                                    <p:animEffect transition="in" filter="fade">
                                      <p:cBhvr>
                                        <p:cTn id="10" dur="2000"/>
                                        <p:tgtEl>
                                          <p:spTgt spid="2"/>
                                        </p:tgtEl>
                                      </p:cBhvr>
                                    </p:animEffect>
                                  </p:childTnLst>
                                </p:cTn>
                              </p:par>
                              <p:par>
                                <p:cTn id="11" presetID="25" presetClass="entr" presetSubtype="0" fill="hold" grpId="0" nodeType="with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p:cTn id="13" dur="1000" decel="50000" fill="hold">
                                          <p:stCondLst>
                                            <p:cond delay="0"/>
                                          </p:stCondLst>
                                        </p:cTn>
                                        <p:tgtEl>
                                          <p:spTgt spid="3">
                                            <p:bg/>
                                          </p:spTgt>
                                        </p:tgtEl>
                                        <p:attrNameLst>
                                          <p:attrName>style.rotation</p:attrName>
                                        </p:attrNameLst>
                                      </p:cBhvr>
                                      <p:tavLst>
                                        <p:tav tm="0">
                                          <p:val>
                                            <p:fltVal val="-90"/>
                                          </p:val>
                                        </p:tav>
                                        <p:tav tm="100000">
                                          <p:val>
                                            <p:fltVal val="0"/>
                                          </p:val>
                                        </p:tav>
                                      </p:tavLst>
                                    </p:anim>
                                    <p:anim calcmode="lin" valueType="num">
                                      <p:cBhvr>
                                        <p:cTn id="14" dur="1000" decel="50000" fill="hold">
                                          <p:stCondLst>
                                            <p:cond delay="0"/>
                                          </p:stCondLst>
                                        </p:cTn>
                                        <p:tgtEl>
                                          <p:spTgt spid="3">
                                            <p:bg/>
                                          </p:spTgt>
                                        </p:tgtEl>
                                        <p:attrNameLst>
                                          <p:attrName>ppt_w</p:attrName>
                                        </p:attrNameLst>
                                      </p:cBhvr>
                                      <p:tavLst>
                                        <p:tav tm="0">
                                          <p:val>
                                            <p:strVal val="#ppt_w"/>
                                          </p:val>
                                        </p:tav>
                                        <p:tav tm="100000">
                                          <p:val>
                                            <p:strVal val="#ppt_w*.05"/>
                                          </p:val>
                                        </p:tav>
                                      </p:tavLst>
                                    </p:anim>
                                    <p:anim calcmode="lin" valueType="num">
                                      <p:cBhvr>
                                        <p:cTn id="15" dur="1000" accel="50000" fill="hold">
                                          <p:stCondLst>
                                            <p:cond delay="1000"/>
                                          </p:stCondLst>
                                        </p:cTn>
                                        <p:tgtEl>
                                          <p:spTgt spid="3">
                                            <p:bg/>
                                          </p:spTgt>
                                        </p:tgtEl>
                                        <p:attrNameLst>
                                          <p:attrName>ppt_w</p:attrName>
                                        </p:attrNameLst>
                                      </p:cBhvr>
                                      <p:tavLst>
                                        <p:tav tm="0">
                                          <p:val>
                                            <p:strVal val="#ppt_w*.05"/>
                                          </p:val>
                                        </p:tav>
                                        <p:tav tm="100000">
                                          <p:val>
                                            <p:strVal val="#ppt_w"/>
                                          </p:val>
                                        </p:tav>
                                      </p:tavLst>
                                    </p:anim>
                                    <p:anim calcmode="lin" valueType="num">
                                      <p:cBhvr>
                                        <p:cTn id="16" dur="2000" fill="hold"/>
                                        <p:tgtEl>
                                          <p:spTgt spid="3">
                                            <p:bg/>
                                          </p:spTgt>
                                        </p:tgtEl>
                                        <p:attrNameLst>
                                          <p:attrName>ppt_h</p:attrName>
                                        </p:attrNameLst>
                                      </p:cBhvr>
                                      <p:tavLst>
                                        <p:tav tm="0">
                                          <p:val>
                                            <p:strVal val="#ppt_h"/>
                                          </p:val>
                                        </p:tav>
                                        <p:tav tm="100000">
                                          <p:val>
                                            <p:strVal val="#ppt_h"/>
                                          </p:val>
                                        </p:tav>
                                      </p:tavLst>
                                    </p:anim>
                                    <p:anim calcmode="lin" valueType="num">
                                      <p:cBhvr>
                                        <p:cTn id="17" dur="1000" decel="50000" fill="hold">
                                          <p:stCondLst>
                                            <p:cond delay="0"/>
                                          </p:stCondLst>
                                        </p:cTn>
                                        <p:tgtEl>
                                          <p:spTgt spid="3">
                                            <p:bg/>
                                          </p:spTgt>
                                        </p:tgtEl>
                                        <p:attrNameLst>
                                          <p:attrName>ppt_x</p:attrName>
                                        </p:attrNameLst>
                                      </p:cBhvr>
                                      <p:tavLst>
                                        <p:tav tm="0">
                                          <p:val>
                                            <p:strVal val="#ppt_x+.4"/>
                                          </p:val>
                                        </p:tav>
                                        <p:tav tm="100000">
                                          <p:val>
                                            <p:strVal val="#ppt_x"/>
                                          </p:val>
                                        </p:tav>
                                      </p:tavLst>
                                    </p:anim>
                                    <p:anim calcmode="lin" valueType="num">
                                      <p:cBhvr>
                                        <p:cTn id="18" dur="1000" decel="50000" fill="hold">
                                          <p:stCondLst>
                                            <p:cond delay="0"/>
                                          </p:stCondLst>
                                        </p:cTn>
                                        <p:tgtEl>
                                          <p:spTgt spid="3">
                                            <p:bg/>
                                          </p:spTgt>
                                        </p:tgtEl>
                                        <p:attrNameLst>
                                          <p:attrName>ppt_y</p:attrName>
                                        </p:attrNameLst>
                                      </p:cBhvr>
                                      <p:tavLst>
                                        <p:tav tm="0">
                                          <p:val>
                                            <p:strVal val="#ppt_y-.2"/>
                                          </p:val>
                                        </p:tav>
                                        <p:tav tm="100000">
                                          <p:val>
                                            <p:strVal val="#ppt_y+.1"/>
                                          </p:val>
                                        </p:tav>
                                      </p:tavLst>
                                    </p:anim>
                                    <p:anim calcmode="lin" valueType="num">
                                      <p:cBhvr>
                                        <p:cTn id="19" dur="1000" accel="50000" fill="hold">
                                          <p:stCondLst>
                                            <p:cond delay="1000"/>
                                          </p:stCondLst>
                                        </p:cTn>
                                        <p:tgtEl>
                                          <p:spTgt spid="3">
                                            <p:bg/>
                                          </p:spTgt>
                                        </p:tgtEl>
                                        <p:attrNameLst>
                                          <p:attrName>ppt_y</p:attrName>
                                        </p:attrNameLst>
                                      </p:cBhvr>
                                      <p:tavLst>
                                        <p:tav tm="0">
                                          <p:val>
                                            <p:strVal val="#ppt_y+.1"/>
                                          </p:val>
                                        </p:tav>
                                        <p:tav tm="100000">
                                          <p:val>
                                            <p:strVal val="#ppt_y"/>
                                          </p:val>
                                        </p:tav>
                                      </p:tavLst>
                                    </p:anim>
                                    <p:animEffect transition="in" filter="fade">
                                      <p:cBhvr>
                                        <p:cTn id="20" dur="2000" decel="50000">
                                          <p:stCondLst>
                                            <p:cond delay="0"/>
                                          </p:stCondLst>
                                        </p:cTn>
                                        <p:tgtEl>
                                          <p:spTgt spid="3">
                                            <p:bg/>
                                          </p:spTgt>
                                        </p:tgtEl>
                                      </p:cBhvr>
                                    </p:animEffect>
                                  </p:childTnLst>
                                </p:cTn>
                              </p:par>
                              <p:par>
                                <p:cTn id="21" presetID="25" presetClass="entr" presetSubtype="0" fill="hold" grpId="0"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10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4" dur="10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5" dur="1000" accel="50000" fill="hold">
                                          <p:stCondLst>
                                            <p:cond delay="10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6" dur="2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7" dur="10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8" dur="10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9" dur="1000" accel="50000" fill="hold">
                                          <p:stCondLst>
                                            <p:cond delay="10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30" dur="2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724</TotalTime>
  <Words>2315</Words>
  <Application>Microsoft Office PowerPoint</Application>
  <PresentationFormat>عرض على الشاشة (3:4)‏</PresentationFormat>
  <Paragraphs>196</Paragraphs>
  <Slides>35</Slides>
  <Notes>0</Notes>
  <HiddenSlides>0</HiddenSlides>
  <MMClips>0</MMClips>
  <ScaleCrop>false</ScaleCrop>
  <HeadingPairs>
    <vt:vector size="4" baseType="variant">
      <vt:variant>
        <vt:lpstr>سمة</vt:lpstr>
      </vt:variant>
      <vt:variant>
        <vt:i4>1</vt:i4>
      </vt:variant>
      <vt:variant>
        <vt:lpstr>عناوين الشرائح</vt:lpstr>
      </vt:variant>
      <vt:variant>
        <vt:i4>35</vt:i4>
      </vt:variant>
    </vt:vector>
  </HeadingPairs>
  <TitlesOfParts>
    <vt:vector size="36" baseType="lpstr">
      <vt:lpstr>ملتقى</vt:lpstr>
      <vt:lpstr>جامعة البصرة  كلية التربية للعلوم الانسانية قسم الإرشاد النفسي والتوجيه التربوي</vt:lpstr>
      <vt:lpstr> تعريف السلوك...خصائصه  :- </vt:lpstr>
      <vt:lpstr>معايير الحكم على السلوك</vt:lpstr>
      <vt:lpstr>الشريحة 4</vt:lpstr>
      <vt:lpstr> تعديل السلوك :- </vt:lpstr>
      <vt:lpstr>الشريحة 6</vt:lpstr>
      <vt:lpstr>خطوات برنامج تعديل السلوك:</vt:lpstr>
      <vt:lpstr> د- ترتيب المشكلات السلوكية حسب الأولوية وفي ضوء مايلي: </vt:lpstr>
      <vt:lpstr> الخطوة الثانية- تعريف السلوك المراد تعديله: </vt:lpstr>
      <vt:lpstr> الخطوة الثالثة- قياس السلوك: </vt:lpstr>
      <vt:lpstr>ثانيا:الملاحظة المباشرة:</vt:lpstr>
      <vt:lpstr>الشريحة 12</vt:lpstr>
      <vt:lpstr>الخطوة الرابعة- تحديد سوابق ولواحق السلوك</vt:lpstr>
      <vt:lpstr>الشريحة 14</vt:lpstr>
      <vt:lpstr> خامساً- تحديد معززات المشكلة: </vt:lpstr>
      <vt:lpstr> جداول التعزيز: </vt:lpstr>
      <vt:lpstr>أنماط التعزيز المتقطع</vt:lpstr>
      <vt:lpstr>الشريحة 18</vt:lpstr>
      <vt:lpstr>  سادساً- رسم الخطة العلاجية:  </vt:lpstr>
      <vt:lpstr> سابعاً- تنفيذ خطة العلاج: </vt:lpstr>
      <vt:lpstr> ثامناً- تقييم فاعلية العلاج: </vt:lpstr>
      <vt:lpstr> تاسعاً- تعميم السلوك: </vt:lpstr>
      <vt:lpstr>خطة لتعديل قلق الامتحان باستخدام أسلوب إزالة الحساسية التدريجي</vt:lpstr>
      <vt:lpstr>خطوات عملية العلاج: </vt:lpstr>
      <vt:lpstr>الشريحة 25</vt:lpstr>
      <vt:lpstr>مراحل تقليل الحساسية التقليدي: </vt:lpstr>
      <vt:lpstr>الشريحة 27</vt:lpstr>
      <vt:lpstr>الشريحة 28</vt:lpstr>
      <vt:lpstr>الشريحة 29</vt:lpstr>
      <vt:lpstr>الشريحة 30</vt:lpstr>
      <vt:lpstr>الشريحة 31</vt:lpstr>
      <vt:lpstr>ويقترح مارتن وبير 1983 إتباع الخطوات التالية عند استخدام تقليل الحساسية التدريجي:</vt:lpstr>
      <vt:lpstr>الشريحة 33</vt:lpstr>
      <vt:lpstr>الشريحة 34</vt:lpstr>
      <vt:lpstr>الشريحة 35</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البصرة  كلية التربية للعلوم الانسانية قسم الارشاد النفسي والتوجيه التربوي</dc:title>
  <dc:creator>DR.Ahmed Saker 2O14</dc:creator>
  <cp:lastModifiedBy>DR.Ahmed Saker 2O14</cp:lastModifiedBy>
  <cp:revision>96</cp:revision>
  <dcterms:created xsi:type="dcterms:W3CDTF">2017-04-13T20:31:50Z</dcterms:created>
  <dcterms:modified xsi:type="dcterms:W3CDTF">2017-04-17T19:25:57Z</dcterms:modified>
</cp:coreProperties>
</file>